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oboto"/>
      <p:regular r:id="rId69"/>
      <p:bold r:id="rId70"/>
      <p:italic r:id="rId71"/>
      <p:boldItalic r:id="rId72"/>
    </p:embeddedFont>
    <p:embeddedFont>
      <p:font typeface="Roboto Medium"/>
      <p:regular r:id="rId73"/>
      <p:bold r:id="rId74"/>
      <p:italic r:id="rId75"/>
      <p:boldItalic r:id="rId76"/>
    </p:embeddedFont>
    <p:embeddedFont>
      <p:font typeface="Inconsolata"/>
      <p:regular r:id="rId77"/>
      <p:bold r:id="rId78"/>
    </p:embeddedFont>
    <p:embeddedFont>
      <p:font typeface="Montserrat"/>
      <p:regular r:id="rId79"/>
      <p:bold r:id="rId80"/>
      <p:italic r:id="rId81"/>
      <p:boldItalic r:id="rId82"/>
    </p:embeddedFont>
    <p:embeddedFont>
      <p:font typeface="Montserrat Medium"/>
      <p:regular r:id="rId83"/>
      <p:bold r:id="rId84"/>
      <p:italic r:id="rId85"/>
      <p:boldItalic r:id="rId86"/>
    </p:embeddedFont>
    <p:embeddedFont>
      <p:font typeface="Roboto Light"/>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B1D083E-3ED4-4313-80DA-BB0AC6DC11CB}">
  <a:tblStyle styleId="{6B1D083E-3ED4-4313-80DA-BB0AC6DC11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Medium-bold.fntdata"/><Relationship Id="rId83" Type="http://schemas.openxmlformats.org/officeDocument/2006/relationships/font" Target="fonts/MontserratMedium-regular.fntdata"/><Relationship Id="rId42" Type="http://schemas.openxmlformats.org/officeDocument/2006/relationships/slide" Target="slides/slide36.xml"/><Relationship Id="rId86" Type="http://schemas.openxmlformats.org/officeDocument/2006/relationships/font" Target="fonts/MontserratMedium-boldItalic.fntdata"/><Relationship Id="rId41" Type="http://schemas.openxmlformats.org/officeDocument/2006/relationships/slide" Target="slides/slide35.xml"/><Relationship Id="rId85" Type="http://schemas.openxmlformats.org/officeDocument/2006/relationships/font" Target="fonts/MontserratMedium-italic.fntdata"/><Relationship Id="rId44" Type="http://schemas.openxmlformats.org/officeDocument/2006/relationships/slide" Target="slides/slide38.xml"/><Relationship Id="rId88" Type="http://schemas.openxmlformats.org/officeDocument/2006/relationships/font" Target="fonts/RobotoLight-bold.fntdata"/><Relationship Id="rId43" Type="http://schemas.openxmlformats.org/officeDocument/2006/relationships/slide" Target="slides/slide37.xml"/><Relationship Id="rId87" Type="http://schemas.openxmlformats.org/officeDocument/2006/relationships/font" Target="fonts/RobotoLight-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Light-italic.fntdata"/><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RobotoMedium-italic.fntdata"/><Relationship Id="rId30" Type="http://schemas.openxmlformats.org/officeDocument/2006/relationships/slide" Target="slides/slide24.xml"/><Relationship Id="rId74" Type="http://schemas.openxmlformats.org/officeDocument/2006/relationships/font" Target="fonts/RobotoMedium-bold.fntdata"/><Relationship Id="rId33" Type="http://schemas.openxmlformats.org/officeDocument/2006/relationships/slide" Target="slides/slide27.xml"/><Relationship Id="rId77" Type="http://schemas.openxmlformats.org/officeDocument/2006/relationships/font" Target="fonts/Inconsolata-regular.fntdata"/><Relationship Id="rId32" Type="http://schemas.openxmlformats.org/officeDocument/2006/relationships/slide" Target="slides/slide26.xml"/><Relationship Id="rId76" Type="http://schemas.openxmlformats.org/officeDocument/2006/relationships/font" Target="fonts/RobotoMedium-boldItalic.fntdata"/><Relationship Id="rId35" Type="http://schemas.openxmlformats.org/officeDocument/2006/relationships/slide" Target="slides/slide29.xml"/><Relationship Id="rId79" Type="http://schemas.openxmlformats.org/officeDocument/2006/relationships/font" Target="fonts/Montserrat-regular.fntdata"/><Relationship Id="rId34" Type="http://schemas.openxmlformats.org/officeDocument/2006/relationships/slide" Target="slides/slide28.xml"/><Relationship Id="rId78" Type="http://schemas.openxmlformats.org/officeDocument/2006/relationships/font" Target="fonts/Inconsolata-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RobotoLight-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06a003f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06a003f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bdfcaee1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bdfcaee1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bdfcaee1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bdfcaee1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bdfcaee1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bdfcaee1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bdfcaee1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bdfcaee1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a848cada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a848cada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bdfcaee1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bdfcaee1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bdfcaee1b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bdfcaee1b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bdfcaee1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bdfcaee1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bdfcaee1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bdfcaee1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bdfcaee1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bdfcaee1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06a003f0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06a003f0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bdfcaee1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bdfcaee1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bd6eac3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bd6eac3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bd6eac3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bd6eac3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bd6eac3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bd6eac3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bd6eac3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bd6eac3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bd6eac34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bd6eac34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bd6eac34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bd6eac34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bd6eac34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bd6eac34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bd6eac34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bd6eac34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bd6eac34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bd6eac34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bdfcaee1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bdfcaee1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bd6eac34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bd6eac34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bd6eac34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bd6eac34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bd6eac34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bd6eac34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bd6eac34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bd6eac34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bd6eac34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bd6eac34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DOM represents the document so that its structure, style, and content can be changed via interaction with JavaScript. The DOM represents the document as objects and nodes. This representation allows for programmers to access the web API and modify the DOM.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an HTML file is opened in a browser, the browser creates an object to represent the document and all of its containing elements.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With our HTML represented as objects, we can add, change or remove elements using JavaScript.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HTML element is referred to as a node.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nodes are organized in a tree structure similar to the parent-child relationship of nested HTML elements.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bd6eac34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bd6eac34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&lt;!DOCTYPE html&gt;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 lang="en"&gt;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&lt;title&gt;Document&lt;/title&gt;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&lt;div&gt;Main div</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&lt;article&gt;</a:t>
            </a:r>
            <a:endParaRPr>
              <a:solidFill>
                <a:schemeClr val="dk1"/>
              </a:solidFill>
            </a:endParaRPr>
          </a:p>
          <a:p>
            <a:pPr indent="457200" lvl="0" marL="457200" rtl="0" algn="l">
              <a:spcBef>
                <a:spcPts val="0"/>
              </a:spcBef>
              <a:spcAft>
                <a:spcPts val="0"/>
              </a:spcAft>
              <a:buClr>
                <a:schemeClr val="dk1"/>
              </a:buClr>
              <a:buSzPts val="1100"/>
              <a:buFont typeface="Arial"/>
              <a:buNone/>
            </a:pPr>
            <a:r>
              <a:rPr lang="en">
                <a:solidFill>
                  <a:schemeClr val="dk1"/>
                </a:solidFill>
              </a:rPr>
              <a:t>&lt;section&gt;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&lt;/section&gt;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&lt;/article&gt;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href="myImg"&gt;&lt;/a&gt;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href="secondImg"&gt;&lt;/a&gt;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bd6eac34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bd6eac34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bd6eac34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bd6eac34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bd6eac34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bd6eac34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a848cada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a848cada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bdfcaee1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bdfcaee1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a848cada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a848cada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a848cada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a848cada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7a848cada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a848cada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bd6eac34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bd6eac34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bdfcaee1b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bdfcaee1b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bdfcaee1b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bdfcaee1b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7a848cada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a848cada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bd6eac34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bd6eac34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bdfcaee1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bdfcaee1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bdfcaee1b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bdfcaee1b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bdfcaee1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bdfcaee1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bdfcaee1b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bdfcaee1b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bdfcaee1b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bdfcaee1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6bdfcaee1b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bdfcaee1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96220f56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96220f56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6bdfcaee1b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6bdfcaee1b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6bdfcaee1b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bdfcaee1b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bdfcaee1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bdfcaee1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6bdfcaee1b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6bdfcaee1b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bdfcaee1b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bdfcaee1b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bdfcaee1b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bdfcaee1b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bdfcaee1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bdfcaee1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bdfcaee1b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bdfcaee1b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6bdfcaee1b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6bdfcaee1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7a848cada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a848cada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bdfcaee1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bdfcaee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96220f56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96220f56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bd6eac3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bd6eac3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52" name="Shape 52"/>
        <p:cNvGrpSpPr/>
        <p:nvPr/>
      </p:nvGrpSpPr>
      <p:grpSpPr>
        <a:xfrm>
          <a:off x="0" y="0"/>
          <a:ext cx="0" cy="0"/>
          <a:chOff x="0" y="0"/>
          <a:chExt cx="0" cy="0"/>
        </a:xfrm>
      </p:grpSpPr>
      <p:sp>
        <p:nvSpPr>
          <p:cNvPr id="53" name="Google Shape;53;p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 name="Google Shape;54;p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6" name="Shape 56"/>
        <p:cNvGrpSpPr/>
        <p:nvPr/>
      </p:nvGrpSpPr>
      <p:grpSpPr>
        <a:xfrm>
          <a:off x="0" y="0"/>
          <a:ext cx="0" cy="0"/>
          <a:chOff x="0" y="0"/>
          <a:chExt cx="0" cy="0"/>
        </a:xfrm>
      </p:grpSpPr>
      <p:sp>
        <p:nvSpPr>
          <p:cNvPr id="57" name="Google Shape;57;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60" name="Shape 60"/>
        <p:cNvGrpSpPr/>
        <p:nvPr/>
      </p:nvGrpSpPr>
      <p:grpSpPr>
        <a:xfrm>
          <a:off x="0" y="0"/>
          <a:ext cx="0" cy="0"/>
          <a:chOff x="0" y="0"/>
          <a:chExt cx="0" cy="0"/>
        </a:xfrm>
      </p:grpSpPr>
      <p:sp>
        <p:nvSpPr>
          <p:cNvPr id="61" name="Google Shape;61;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 name="Google Shape;62;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4">
  <p:cSld name="TITLE_4">
    <p:spTree>
      <p:nvGrpSpPr>
        <p:cNvPr id="64" name="Shape 64"/>
        <p:cNvGrpSpPr/>
        <p:nvPr/>
      </p:nvGrpSpPr>
      <p:grpSpPr>
        <a:xfrm>
          <a:off x="0" y="0"/>
          <a:ext cx="0" cy="0"/>
          <a:chOff x="0" y="0"/>
          <a:chExt cx="0" cy="0"/>
        </a:xfrm>
      </p:grpSpPr>
      <p:sp>
        <p:nvSpPr>
          <p:cNvPr id="65" name="Google Shape;6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5">
  <p:cSld name="TITLE_5">
    <p:spTree>
      <p:nvGrpSpPr>
        <p:cNvPr id="68" name="Shape 68"/>
        <p:cNvGrpSpPr/>
        <p:nvPr/>
      </p:nvGrpSpPr>
      <p:grpSpPr>
        <a:xfrm>
          <a:off x="0" y="0"/>
          <a:ext cx="0" cy="0"/>
          <a:chOff x="0" y="0"/>
          <a:chExt cx="0" cy="0"/>
        </a:xfrm>
      </p:grpSpPr>
      <p:sp>
        <p:nvSpPr>
          <p:cNvPr id="69" name="Google Shape;69;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 name="Google Shape;70;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80" name="Google Shape;8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4" name="Google Shape;84;p1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8" name="Google Shape;8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2" name="Google Shape;92;p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4" name="Google Shape;94;p1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 name="Google Shape;95;p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9"/>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7" name="Google Shape;97;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99" name="Google Shape;99;p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0" name="Google Shape;100;p1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3" name="Google Shape;103;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4" name="Google Shape;104;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 name="Google Shape;105;p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7" name="Google Shape;107;p20"/>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8" name="Google Shape;108;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2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0" y="2150850"/>
            <a:ext cx="6974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8C8E5"/>
              </a:buClr>
              <a:buSzPts val="3600"/>
              <a:buNone/>
              <a:defRPr sz="3600">
                <a:solidFill>
                  <a:srgbClr val="28C8E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3"/>
          <p:cNvSpPr/>
          <p:nvPr/>
        </p:nvSpPr>
        <p:spPr>
          <a:xfrm>
            <a:off x="6879700" y="0"/>
            <a:ext cx="22644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pe"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4444"/>
              </a:buClr>
              <a:buSzPts val="2800"/>
              <a:buNone/>
              <a:defRPr>
                <a:solidFill>
                  <a:srgbClr val="44444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White">
  <p:cSld name="MAIN_POINT">
    <p:spTree>
      <p:nvGrpSpPr>
        <p:cNvPr id="19" name="Shape 19"/>
        <p:cNvGrpSpPr/>
        <p:nvPr/>
      </p:nvGrpSpPr>
      <p:grpSpPr>
        <a:xfrm>
          <a:off x="0" y="0"/>
          <a:ext cx="0" cy="0"/>
          <a:chOff x="0" y="0"/>
          <a:chExt cx="0" cy="0"/>
        </a:xfrm>
      </p:grpSpPr>
      <p:sp>
        <p:nvSpPr>
          <p:cNvPr id="20" name="Google Shape;20;p5"/>
          <p:cNvSpPr txBox="1"/>
          <p:nvPr>
            <p:ph type="title"/>
          </p:nvPr>
        </p:nvSpPr>
        <p:spPr>
          <a:xfrm>
            <a:off x="0" y="1908825"/>
            <a:ext cx="9144000" cy="98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8C8E5"/>
              </a:buClr>
              <a:buSzPts val="3600"/>
              <a:buNone/>
              <a:defRPr sz="3600">
                <a:solidFill>
                  <a:srgbClr val="28C8E5"/>
                </a:solidFill>
              </a:defRPr>
            </a:lvl1pPr>
            <a:lvl2pPr lvl="1" rtl="0">
              <a:spcBef>
                <a:spcPts val="0"/>
              </a:spcBef>
              <a:spcAft>
                <a:spcPts val="0"/>
              </a:spcAft>
              <a:buClr>
                <a:srgbClr val="28C8E5"/>
              </a:buClr>
              <a:buSzPts val="4800"/>
              <a:buNone/>
              <a:defRPr sz="4800">
                <a:solidFill>
                  <a:srgbClr val="28C8E5"/>
                </a:solidFill>
              </a:defRPr>
            </a:lvl2pPr>
            <a:lvl3pPr lvl="2" rtl="0">
              <a:spcBef>
                <a:spcPts val="0"/>
              </a:spcBef>
              <a:spcAft>
                <a:spcPts val="0"/>
              </a:spcAft>
              <a:buClr>
                <a:srgbClr val="28C8E5"/>
              </a:buClr>
              <a:buSzPts val="4800"/>
              <a:buNone/>
              <a:defRPr sz="4800">
                <a:solidFill>
                  <a:srgbClr val="28C8E5"/>
                </a:solidFill>
              </a:defRPr>
            </a:lvl3pPr>
            <a:lvl4pPr lvl="3" rtl="0">
              <a:spcBef>
                <a:spcPts val="0"/>
              </a:spcBef>
              <a:spcAft>
                <a:spcPts val="0"/>
              </a:spcAft>
              <a:buClr>
                <a:srgbClr val="28C8E5"/>
              </a:buClr>
              <a:buSzPts val="4800"/>
              <a:buNone/>
              <a:defRPr sz="4800">
                <a:solidFill>
                  <a:srgbClr val="28C8E5"/>
                </a:solidFill>
              </a:defRPr>
            </a:lvl4pPr>
            <a:lvl5pPr lvl="4" rtl="0">
              <a:spcBef>
                <a:spcPts val="0"/>
              </a:spcBef>
              <a:spcAft>
                <a:spcPts val="0"/>
              </a:spcAft>
              <a:buClr>
                <a:srgbClr val="28C8E5"/>
              </a:buClr>
              <a:buSzPts val="4800"/>
              <a:buNone/>
              <a:defRPr sz="4800">
                <a:solidFill>
                  <a:srgbClr val="28C8E5"/>
                </a:solidFill>
              </a:defRPr>
            </a:lvl5pPr>
            <a:lvl6pPr lvl="5" rtl="0">
              <a:spcBef>
                <a:spcPts val="0"/>
              </a:spcBef>
              <a:spcAft>
                <a:spcPts val="0"/>
              </a:spcAft>
              <a:buClr>
                <a:srgbClr val="28C8E5"/>
              </a:buClr>
              <a:buSzPts val="4800"/>
              <a:buNone/>
              <a:defRPr sz="4800">
                <a:solidFill>
                  <a:srgbClr val="28C8E5"/>
                </a:solidFill>
              </a:defRPr>
            </a:lvl6pPr>
            <a:lvl7pPr lvl="6" rtl="0">
              <a:spcBef>
                <a:spcPts val="0"/>
              </a:spcBef>
              <a:spcAft>
                <a:spcPts val="0"/>
              </a:spcAft>
              <a:buClr>
                <a:srgbClr val="28C8E5"/>
              </a:buClr>
              <a:buSzPts val="4800"/>
              <a:buNone/>
              <a:defRPr sz="4800">
                <a:solidFill>
                  <a:srgbClr val="28C8E5"/>
                </a:solidFill>
              </a:defRPr>
            </a:lvl7pPr>
            <a:lvl8pPr lvl="7" rtl="0">
              <a:spcBef>
                <a:spcPts val="0"/>
              </a:spcBef>
              <a:spcAft>
                <a:spcPts val="0"/>
              </a:spcAft>
              <a:buClr>
                <a:srgbClr val="28C8E5"/>
              </a:buClr>
              <a:buSzPts val="4800"/>
              <a:buNone/>
              <a:defRPr sz="4800">
                <a:solidFill>
                  <a:srgbClr val="28C8E5"/>
                </a:solidFill>
              </a:defRPr>
            </a:lvl8pPr>
            <a:lvl9pPr lvl="8" rtl="0">
              <a:spcBef>
                <a:spcPts val="0"/>
              </a:spcBef>
              <a:spcAft>
                <a:spcPts val="0"/>
              </a:spcAft>
              <a:buClr>
                <a:srgbClr val="28C8E5"/>
              </a:buClr>
              <a:buSzPts val="4800"/>
              <a:buNone/>
              <a:defRPr sz="4800">
                <a:solidFill>
                  <a:srgbClr val="28C8E5"/>
                </a:solidFill>
              </a:defRPr>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5"/>
          <p:cNvSpPr txBox="1"/>
          <p:nvPr>
            <p:ph idx="1" type="subTitle"/>
          </p:nvPr>
        </p:nvSpPr>
        <p:spPr>
          <a:xfrm>
            <a:off x="0" y="2619800"/>
            <a:ext cx="91440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28C8E5"/>
                </a:solidFill>
              </a:defRPr>
            </a:lvl1pPr>
            <a:lvl2pPr lvl="1" rtl="0">
              <a:spcBef>
                <a:spcPts val="1600"/>
              </a:spcBef>
              <a:spcAft>
                <a:spcPts val="0"/>
              </a:spcAft>
              <a:buNone/>
              <a:defRPr>
                <a:solidFill>
                  <a:srgbClr val="28C8E5"/>
                </a:solidFill>
              </a:defRPr>
            </a:lvl2pPr>
            <a:lvl3pPr lvl="2" rtl="0">
              <a:spcBef>
                <a:spcPts val="1600"/>
              </a:spcBef>
              <a:spcAft>
                <a:spcPts val="0"/>
              </a:spcAft>
              <a:buNone/>
              <a:defRPr>
                <a:solidFill>
                  <a:srgbClr val="28C8E5"/>
                </a:solidFill>
              </a:defRPr>
            </a:lvl3pPr>
            <a:lvl4pPr lvl="3" rtl="0">
              <a:spcBef>
                <a:spcPts val="1600"/>
              </a:spcBef>
              <a:spcAft>
                <a:spcPts val="0"/>
              </a:spcAft>
              <a:buNone/>
              <a:defRPr>
                <a:solidFill>
                  <a:srgbClr val="28C8E5"/>
                </a:solidFill>
              </a:defRPr>
            </a:lvl4pPr>
            <a:lvl5pPr lvl="4" rtl="0">
              <a:spcBef>
                <a:spcPts val="1600"/>
              </a:spcBef>
              <a:spcAft>
                <a:spcPts val="0"/>
              </a:spcAft>
              <a:buNone/>
              <a:defRPr>
                <a:solidFill>
                  <a:srgbClr val="28C8E5"/>
                </a:solidFill>
              </a:defRPr>
            </a:lvl5pPr>
            <a:lvl6pPr lvl="5" rtl="0">
              <a:spcBef>
                <a:spcPts val="1600"/>
              </a:spcBef>
              <a:spcAft>
                <a:spcPts val="0"/>
              </a:spcAft>
              <a:buNone/>
              <a:defRPr>
                <a:solidFill>
                  <a:srgbClr val="28C8E5"/>
                </a:solidFill>
              </a:defRPr>
            </a:lvl6pPr>
            <a:lvl7pPr lvl="6" rtl="0">
              <a:spcBef>
                <a:spcPts val="1600"/>
              </a:spcBef>
              <a:spcAft>
                <a:spcPts val="0"/>
              </a:spcAft>
              <a:buNone/>
              <a:defRPr>
                <a:solidFill>
                  <a:srgbClr val="28C8E5"/>
                </a:solidFill>
              </a:defRPr>
            </a:lvl7pPr>
            <a:lvl8pPr lvl="7" rtl="0">
              <a:spcBef>
                <a:spcPts val="1600"/>
              </a:spcBef>
              <a:spcAft>
                <a:spcPts val="0"/>
              </a:spcAft>
              <a:buNone/>
              <a:defRPr>
                <a:solidFill>
                  <a:srgbClr val="28C8E5"/>
                </a:solidFill>
              </a:defRPr>
            </a:lvl8pPr>
            <a:lvl9pPr lvl="8" rtl="0">
              <a:spcBef>
                <a:spcPts val="1600"/>
              </a:spcBef>
              <a:spcAft>
                <a:spcPts val="1600"/>
              </a:spcAft>
              <a:buNone/>
              <a:defRPr>
                <a:solidFill>
                  <a:srgbClr val="28C8E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Left and Info Right">
  <p:cSld name="SECTION_TITLE_AND_DESCRIPTION_1">
    <p:spTree>
      <p:nvGrpSpPr>
        <p:cNvPr id="23" name="Shape 23"/>
        <p:cNvGrpSpPr/>
        <p:nvPr/>
      </p:nvGrpSpPr>
      <p:grpSpPr>
        <a:xfrm>
          <a:off x="0" y="0"/>
          <a:ext cx="0" cy="0"/>
          <a:chOff x="0" y="0"/>
          <a:chExt cx="0" cy="0"/>
        </a:xfrm>
      </p:grpSpPr>
      <p:sp>
        <p:nvSpPr>
          <p:cNvPr id="24" name="Google Shape;24;p6"/>
          <p:cNvSpPr/>
          <p:nvPr/>
        </p:nvSpPr>
        <p:spPr>
          <a:xfrm>
            <a:off x="0" y="0"/>
            <a:ext cx="4572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6"/>
          <p:cNvSpPr txBox="1"/>
          <p:nvPr/>
        </p:nvSpPr>
        <p:spPr>
          <a:xfrm>
            <a:off x="4923075" y="141900"/>
            <a:ext cx="3779100" cy="48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txBox="1"/>
          <p:nvPr>
            <p:ph type="title"/>
          </p:nvPr>
        </p:nvSpPr>
        <p:spPr>
          <a:xfrm>
            <a:off x="4855375" y="416325"/>
            <a:ext cx="3779100" cy="78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28C8E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 name="Google Shape;28;p6"/>
          <p:cNvSpPr txBox="1"/>
          <p:nvPr>
            <p:ph idx="1" type="body"/>
          </p:nvPr>
        </p:nvSpPr>
        <p:spPr>
          <a:xfrm>
            <a:off x="4862664" y="1268250"/>
            <a:ext cx="3768300" cy="35421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 Left and Image Right">
  <p:cSld name="SECTION_TITLE_AND_DESCRIPTION_1_1">
    <p:spTree>
      <p:nvGrpSpPr>
        <p:cNvPr id="29" name="Shape 29"/>
        <p:cNvGrpSpPr/>
        <p:nvPr/>
      </p:nvGrpSpPr>
      <p:grpSpPr>
        <a:xfrm>
          <a:off x="0" y="0"/>
          <a:ext cx="0" cy="0"/>
          <a:chOff x="0" y="0"/>
          <a:chExt cx="0" cy="0"/>
        </a:xfrm>
      </p:grpSpPr>
      <p:sp>
        <p:nvSpPr>
          <p:cNvPr id="30" name="Google Shape;30;p7"/>
          <p:cNvSpPr/>
          <p:nvPr/>
        </p:nvSpPr>
        <p:spPr>
          <a:xfrm>
            <a:off x="4572000" y="0"/>
            <a:ext cx="4572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7"/>
          <p:cNvSpPr txBox="1"/>
          <p:nvPr/>
        </p:nvSpPr>
        <p:spPr>
          <a:xfrm>
            <a:off x="4923075" y="141900"/>
            <a:ext cx="3779100" cy="48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435675" y="374738"/>
            <a:ext cx="3779100" cy="78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28C8E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7"/>
          <p:cNvSpPr txBox="1"/>
          <p:nvPr>
            <p:ph idx="1" type="body"/>
          </p:nvPr>
        </p:nvSpPr>
        <p:spPr>
          <a:xfrm>
            <a:off x="442964" y="1226663"/>
            <a:ext cx="3768300" cy="35421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p:cSld name="CAPTION_ONLY">
    <p:spTree>
      <p:nvGrpSpPr>
        <p:cNvPr id="35" name="Shape 35"/>
        <p:cNvGrpSpPr/>
        <p:nvPr/>
      </p:nvGrpSpPr>
      <p:grpSpPr>
        <a:xfrm>
          <a:off x="0" y="0"/>
          <a:ext cx="0" cy="0"/>
          <a:chOff x="0" y="0"/>
          <a:chExt cx="0" cy="0"/>
        </a:xfrm>
      </p:grpSpPr>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8"/>
          <p:cNvSpPr/>
          <p:nvPr/>
        </p:nvSpPr>
        <p:spPr>
          <a:xfrm>
            <a:off x="-15775" y="-25"/>
            <a:ext cx="13608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nvSpPr>
        <p:spPr>
          <a:xfrm>
            <a:off x="1998475" y="0"/>
            <a:ext cx="41316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28C8E5"/>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0" name="Google Shape;40;p8"/>
          <p:cNvSpPr txBox="1"/>
          <p:nvPr>
            <p:ph idx="1" type="body"/>
          </p:nvPr>
        </p:nvSpPr>
        <p:spPr>
          <a:xfrm>
            <a:off x="1793475" y="1226663"/>
            <a:ext cx="6616800" cy="35421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p:cSld name="CAPTION_ONLY_1">
    <p:spTree>
      <p:nvGrpSpPr>
        <p:cNvPr id="41" name="Shape 41"/>
        <p:cNvGrpSpPr/>
        <p:nvPr/>
      </p:nvGrpSpPr>
      <p:grpSpPr>
        <a:xfrm>
          <a:off x="0" y="0"/>
          <a:ext cx="0" cy="0"/>
          <a:chOff x="0" y="0"/>
          <a:chExt cx="0" cy="0"/>
        </a:xfrm>
      </p:grpSpPr>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9"/>
          <p:cNvSpPr/>
          <p:nvPr/>
        </p:nvSpPr>
        <p:spPr>
          <a:xfrm>
            <a:off x="-15775" y="-25"/>
            <a:ext cx="13608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nvSpPr>
        <p:spPr>
          <a:xfrm>
            <a:off x="1998475" y="0"/>
            <a:ext cx="41316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28C8E5"/>
                </a:solidFill>
                <a:latin typeface="Montserrat Medium"/>
                <a:ea typeface="Montserrat Medium"/>
                <a:cs typeface="Montserrat Medium"/>
                <a:sym typeface="Montserrat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 name="Google Shape;46;p9"/>
          <p:cNvSpPr txBox="1"/>
          <p:nvPr>
            <p:ph idx="1" type="body"/>
          </p:nvPr>
        </p:nvSpPr>
        <p:spPr>
          <a:xfrm>
            <a:off x="1806275" y="1498848"/>
            <a:ext cx="6616800" cy="30906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47" name="Google Shape;47;p9"/>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eal" type="blank">
  <p:cSld name="BLANK">
    <p:bg>
      <p:bgPr>
        <a:solidFill>
          <a:srgbClr val="28C8E5"/>
        </a:solidFill>
      </p:bgPr>
    </p:bg>
    <p:spTree>
      <p:nvGrpSpPr>
        <p:cNvPr id="48" name="Shape 48"/>
        <p:cNvGrpSpPr/>
        <p:nvPr/>
      </p:nvGrpSpPr>
      <p:grpSpPr>
        <a:xfrm>
          <a:off x="0" y="0"/>
          <a:ext cx="0" cy="0"/>
          <a:chOff x="0" y="0"/>
          <a:chExt cx="0" cy="0"/>
        </a:xfrm>
      </p:grpSpPr>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0"/>
          <p:cNvSpPr txBox="1"/>
          <p:nvPr>
            <p:ph type="title"/>
          </p:nvPr>
        </p:nvSpPr>
        <p:spPr>
          <a:xfrm>
            <a:off x="0" y="1940825"/>
            <a:ext cx="9144000" cy="98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51" name="Google Shape;51;p10"/>
          <p:cNvSpPr txBox="1"/>
          <p:nvPr>
            <p:ph idx="1" type="subTitle"/>
          </p:nvPr>
        </p:nvSpPr>
        <p:spPr>
          <a:xfrm>
            <a:off x="0" y="2619800"/>
            <a:ext cx="9144000" cy="608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1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25.png"/><Relationship Id="rId5"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hyperlink" Target="https://coding-boot-camp.github.io/fs-ground-04-web-apis-speedreader-demo/" TargetMode="Externa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0" y="78050"/>
            <a:ext cx="9144000" cy="9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Morning </a:t>
            </a:r>
            <a:r>
              <a:rPr b="1" lang="en"/>
              <a:t>Check-In ✔</a:t>
            </a:r>
            <a:endParaRPr b="1"/>
          </a:p>
        </p:txBody>
      </p:sp>
      <p:sp>
        <p:nvSpPr>
          <p:cNvPr id="116" name="Google Shape;116;p21"/>
          <p:cNvSpPr txBox="1"/>
          <p:nvPr>
            <p:ph idx="1" type="subTitle"/>
          </p:nvPr>
        </p:nvSpPr>
        <p:spPr>
          <a:xfrm>
            <a:off x="0" y="789025"/>
            <a:ext cx="9144000" cy="2444400"/>
          </a:xfrm>
          <a:prstGeom prst="rect">
            <a:avLst/>
          </a:prstGeom>
        </p:spPr>
        <p:txBody>
          <a:bodyPr anchorCtr="0" anchor="t" bIns="91425" lIns="91425" spcFirstLastPara="1" rIns="91425" wrap="square" tIns="91425">
            <a:noAutofit/>
          </a:bodyPr>
          <a:lstStyle/>
          <a:p>
            <a:pPr indent="0" lvl="0" marL="152400" marR="152400" rtl="0" algn="ctr">
              <a:lnSpc>
                <a:spcPct val="145000"/>
              </a:lnSpc>
              <a:spcBef>
                <a:spcPts val="0"/>
              </a:spcBef>
              <a:spcAft>
                <a:spcPts val="1200"/>
              </a:spcAft>
              <a:buNone/>
            </a:pPr>
            <a:r>
              <a:rPr lang="en" sz="1400">
                <a:solidFill>
                  <a:srgbClr val="24292E"/>
                </a:solidFill>
                <a:highlight>
                  <a:srgbClr val="F6F8FA"/>
                </a:highlight>
              </a:rPr>
              <a:t>Write a function that takes in an integer and outputs </a:t>
            </a:r>
            <a:br>
              <a:rPr lang="en" sz="1400">
                <a:solidFill>
                  <a:srgbClr val="24292E"/>
                </a:solidFill>
                <a:highlight>
                  <a:srgbClr val="F6F8FA"/>
                </a:highlight>
              </a:rPr>
            </a:br>
            <a:r>
              <a:rPr lang="en" sz="1400">
                <a:solidFill>
                  <a:srgbClr val="24292E"/>
                </a:solidFill>
                <a:highlight>
                  <a:srgbClr val="F6F8FA"/>
                </a:highlight>
              </a:rPr>
              <a:t>the sum of all the numbers from </a:t>
            </a:r>
            <a:r>
              <a:rPr b="1" lang="en" sz="1400" u="sng">
                <a:solidFill>
                  <a:srgbClr val="24292E"/>
                </a:solidFill>
                <a:highlight>
                  <a:srgbClr val="F6F8FA"/>
                </a:highlight>
              </a:rPr>
              <a:t>1 to that integer</a:t>
            </a:r>
            <a:r>
              <a:rPr lang="en" sz="1400">
                <a:solidFill>
                  <a:srgbClr val="24292E"/>
                </a:solidFill>
                <a:highlight>
                  <a:srgbClr val="F6F8FA"/>
                </a:highlight>
              </a:rPr>
              <a:t>.</a:t>
            </a:r>
            <a:endParaRPr sz="1400"/>
          </a:p>
        </p:txBody>
      </p:sp>
      <p:sp>
        <p:nvSpPr>
          <p:cNvPr id="117" name="Google Shape;117;p21"/>
          <p:cNvSpPr/>
          <p:nvPr/>
        </p:nvSpPr>
        <p:spPr>
          <a:xfrm>
            <a:off x="1952675" y="1466975"/>
            <a:ext cx="5020200" cy="2836500"/>
          </a:xfrm>
          <a:prstGeom prst="rect">
            <a:avLst/>
          </a:prstGeom>
          <a:solidFill>
            <a:srgbClr val="F3F3F3"/>
          </a:solidFill>
          <a:ln>
            <a:noFill/>
          </a:ln>
        </p:spPr>
        <p:txBody>
          <a:bodyPr anchorCtr="0" anchor="ctr" bIns="91425" lIns="91425" spcFirstLastPara="1" rIns="91425" wrap="square" tIns="91425">
            <a:noAutofit/>
          </a:bodyPr>
          <a:lstStyle/>
          <a:p>
            <a:pPr indent="0" lvl="0" marL="152400" marR="152400" rtl="0" algn="l">
              <a:lnSpc>
                <a:spcPct val="145000"/>
              </a:lnSpc>
              <a:spcBef>
                <a:spcPts val="0"/>
              </a:spcBef>
              <a:spcAft>
                <a:spcPts val="1200"/>
              </a:spcAft>
              <a:buClr>
                <a:schemeClr val="dk1"/>
              </a:buClr>
              <a:buSzPts val="1100"/>
              <a:buFont typeface="Arial"/>
              <a:buNone/>
            </a:pPr>
            <a:r>
              <a:rPr b="1" lang="en" sz="1000">
                <a:solidFill>
                  <a:srgbClr val="24292E"/>
                </a:solidFill>
                <a:latin typeface="Consolas"/>
                <a:ea typeface="Consolas"/>
                <a:cs typeface="Consolas"/>
                <a:sym typeface="Consolas"/>
              </a:rPr>
              <a:t>Ex:</a:t>
            </a:r>
            <a:br>
              <a:rPr b="1" lang="en" sz="1000">
                <a:solidFill>
                  <a:srgbClr val="24292E"/>
                </a:solidFill>
                <a:latin typeface="Consolas"/>
                <a:ea typeface="Consolas"/>
                <a:cs typeface="Consolas"/>
                <a:sym typeface="Consolas"/>
              </a:rPr>
            </a:br>
            <a:r>
              <a:rPr b="1" lang="en" sz="1000">
                <a:solidFill>
                  <a:srgbClr val="24292E"/>
                </a:solidFill>
                <a:latin typeface="Consolas"/>
                <a:ea typeface="Consolas"/>
                <a:cs typeface="Consolas"/>
                <a:sym typeface="Consolas"/>
              </a:rPr>
              <a:t>Input: 2</a:t>
            </a:r>
            <a:br>
              <a:rPr b="1" lang="en" sz="1000">
                <a:solidFill>
                  <a:srgbClr val="24292E"/>
                </a:solidFill>
                <a:latin typeface="Consolas"/>
                <a:ea typeface="Consolas"/>
                <a:cs typeface="Consolas"/>
                <a:sym typeface="Consolas"/>
              </a:rPr>
            </a:br>
            <a:r>
              <a:rPr b="1" lang="en" sz="1000">
                <a:solidFill>
                  <a:srgbClr val="24292E"/>
                </a:solidFill>
                <a:latin typeface="Consolas"/>
                <a:ea typeface="Consolas"/>
                <a:cs typeface="Consolas"/>
                <a:sym typeface="Consolas"/>
              </a:rPr>
              <a:t>Output: 3 (because 1 + 2 = 3)</a:t>
            </a:r>
            <a:br>
              <a:rPr b="1" lang="en" sz="1000">
                <a:solidFill>
                  <a:srgbClr val="24292E"/>
                </a:solidFill>
                <a:latin typeface="Consolas"/>
                <a:ea typeface="Consolas"/>
                <a:cs typeface="Consolas"/>
                <a:sym typeface="Consolas"/>
              </a:rPr>
            </a:br>
            <a:r>
              <a:rPr b="1" lang="en" sz="1000">
                <a:solidFill>
                  <a:srgbClr val="24292E"/>
                </a:solidFill>
                <a:latin typeface="Consolas"/>
                <a:ea typeface="Consolas"/>
                <a:cs typeface="Consolas"/>
                <a:sym typeface="Consolas"/>
              </a:rPr>
              <a:t>Input: 4</a:t>
            </a:r>
            <a:br>
              <a:rPr b="1" lang="en" sz="1000">
                <a:solidFill>
                  <a:srgbClr val="24292E"/>
                </a:solidFill>
                <a:latin typeface="Consolas"/>
                <a:ea typeface="Consolas"/>
                <a:cs typeface="Consolas"/>
                <a:sym typeface="Consolas"/>
              </a:rPr>
            </a:br>
            <a:r>
              <a:rPr b="1" lang="en" sz="1000">
                <a:solidFill>
                  <a:srgbClr val="24292E"/>
                </a:solidFill>
                <a:latin typeface="Consolas"/>
                <a:ea typeface="Consolas"/>
                <a:cs typeface="Consolas"/>
                <a:sym typeface="Consolas"/>
              </a:rPr>
              <a:t>Output: 10  (because 1 + 2 + 3 + 4 = 10)</a:t>
            </a:r>
            <a:br>
              <a:rPr b="1" lang="en" sz="1000">
                <a:solidFill>
                  <a:srgbClr val="24292E"/>
                </a:solidFill>
                <a:latin typeface="Consolas"/>
                <a:ea typeface="Consolas"/>
                <a:cs typeface="Consolas"/>
                <a:sym typeface="Consolas"/>
              </a:rPr>
            </a:br>
            <a:r>
              <a:rPr b="1" lang="en" sz="1000">
                <a:solidFill>
                  <a:srgbClr val="24292E"/>
                </a:solidFill>
                <a:latin typeface="Consolas"/>
                <a:ea typeface="Consolas"/>
                <a:cs typeface="Consolas"/>
                <a:sym typeface="Consolas"/>
              </a:rPr>
              <a:t>Input: 10</a:t>
            </a:r>
            <a:br>
              <a:rPr b="1" lang="en" sz="1000">
                <a:solidFill>
                  <a:srgbClr val="24292E"/>
                </a:solidFill>
                <a:latin typeface="Consolas"/>
                <a:ea typeface="Consolas"/>
                <a:cs typeface="Consolas"/>
                <a:sym typeface="Consolas"/>
              </a:rPr>
            </a:br>
            <a:r>
              <a:rPr b="1" lang="en" sz="1000">
                <a:solidFill>
                  <a:srgbClr val="24292E"/>
                </a:solidFill>
                <a:latin typeface="Consolas"/>
                <a:ea typeface="Consolas"/>
                <a:cs typeface="Consolas"/>
                <a:sym typeface="Consolas"/>
              </a:rPr>
              <a:t>Output: 55</a:t>
            </a:r>
            <a:endParaRPr b="1"/>
          </a:p>
        </p:txBody>
      </p:sp>
      <p:sp>
        <p:nvSpPr>
          <p:cNvPr id="118" name="Google Shape;118;p21"/>
          <p:cNvSpPr txBox="1"/>
          <p:nvPr/>
        </p:nvSpPr>
        <p:spPr>
          <a:xfrm>
            <a:off x="1989900" y="4303450"/>
            <a:ext cx="5164200" cy="5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Hint - you might need to… iterate...</a:t>
            </a:r>
            <a:endParaRPr sz="11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Window Object &amp; Scope</a:t>
            </a:r>
            <a:endParaRPr/>
          </a:p>
        </p:txBody>
      </p:sp>
      <p:sp>
        <p:nvSpPr>
          <p:cNvPr id="173" name="Google Shape;173;p30"/>
          <p:cNvSpPr txBox="1"/>
          <p:nvPr>
            <p:ph idx="1" type="body"/>
          </p:nvPr>
        </p:nvSpPr>
        <p:spPr>
          <a:xfrm>
            <a:off x="1793475" y="1226663"/>
            <a:ext cx="6616800" cy="354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rial"/>
              <a:buChar char="●"/>
            </a:pPr>
            <a:r>
              <a:rPr lang="en" sz="1200">
                <a:solidFill>
                  <a:srgbClr val="24292E"/>
                </a:solidFill>
                <a:highlight>
                  <a:srgbClr val="FFFFFF"/>
                </a:highlight>
                <a:latin typeface="Arial"/>
                <a:ea typeface="Arial"/>
                <a:cs typeface="Arial"/>
                <a:sym typeface="Arial"/>
              </a:rPr>
              <a:t>objects are useful for storing related data and methods (or functions). We can make our own objects in JavaScript and access built-in objects. One such built-in object is the </a:t>
            </a:r>
            <a:r>
              <a:rPr lang="en" sz="1000">
                <a:solidFill>
                  <a:srgbClr val="24292E"/>
                </a:solidFill>
                <a:latin typeface="Consolas"/>
                <a:ea typeface="Consolas"/>
                <a:cs typeface="Consolas"/>
                <a:sym typeface="Consolas"/>
              </a:rPr>
              <a:t>window</a:t>
            </a:r>
            <a:r>
              <a:rPr lang="en" sz="1200">
                <a:solidFill>
                  <a:srgbClr val="24292E"/>
                </a:solidFill>
                <a:highlight>
                  <a:srgbClr val="FFFFFF"/>
                </a:highlight>
                <a:latin typeface="Arial"/>
                <a:ea typeface="Arial"/>
                <a:cs typeface="Arial"/>
                <a:sym typeface="Arial"/>
              </a:rPr>
              <a:t> object.</a:t>
            </a:r>
            <a:endParaRPr sz="1200">
              <a:solidFill>
                <a:srgbClr val="24292E"/>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The </a:t>
            </a:r>
            <a:r>
              <a:rPr lang="en" sz="1000">
                <a:solidFill>
                  <a:srgbClr val="24292E"/>
                </a:solidFill>
                <a:latin typeface="Consolas"/>
                <a:ea typeface="Consolas"/>
                <a:cs typeface="Consolas"/>
                <a:sym typeface="Consolas"/>
              </a:rPr>
              <a:t>alert</a:t>
            </a:r>
            <a:r>
              <a:rPr lang="en" sz="1200">
                <a:solidFill>
                  <a:srgbClr val="24292E"/>
                </a:solidFill>
                <a:highlight>
                  <a:srgbClr val="FFFFFF"/>
                </a:highlight>
                <a:latin typeface="Arial"/>
                <a:ea typeface="Arial"/>
                <a:cs typeface="Arial"/>
                <a:sym typeface="Arial"/>
              </a:rPr>
              <a:t> method</a:t>
            </a:r>
            <a:r>
              <a:rPr lang="en" sz="1000">
                <a:solidFill>
                  <a:srgbClr val="24292E"/>
                </a:solidFill>
                <a:latin typeface="Consolas"/>
                <a:ea typeface="Consolas"/>
                <a:cs typeface="Consolas"/>
                <a:sym typeface="Consolas"/>
              </a:rPr>
              <a:t> </a:t>
            </a:r>
            <a:r>
              <a:rPr lang="en" sz="1200">
                <a:solidFill>
                  <a:srgbClr val="24292E"/>
                </a:solidFill>
                <a:highlight>
                  <a:srgbClr val="FFFFFF"/>
                </a:highlight>
                <a:latin typeface="Arial"/>
                <a:ea typeface="Arial"/>
                <a:cs typeface="Arial"/>
                <a:sym typeface="Arial"/>
              </a:rPr>
              <a:t>actually belongs to the window object, we just don't have to write </a:t>
            </a:r>
            <a:r>
              <a:rPr lang="en" sz="1000">
                <a:solidFill>
                  <a:srgbClr val="24292E"/>
                </a:solidFill>
                <a:latin typeface="Consolas"/>
                <a:ea typeface="Consolas"/>
                <a:cs typeface="Consolas"/>
                <a:sym typeface="Consolas"/>
              </a:rPr>
              <a:t>window.alert()</a:t>
            </a:r>
            <a:r>
              <a:rPr lang="en" sz="1200">
                <a:solidFill>
                  <a:srgbClr val="24292E"/>
                </a:solidFill>
                <a:highlight>
                  <a:srgbClr val="FFFFFF"/>
                </a:highlight>
                <a:latin typeface="Arial"/>
                <a:ea typeface="Arial"/>
                <a:cs typeface="Arial"/>
                <a:sym typeface="Arial"/>
              </a:rPr>
              <a:t> (even though that still works).</a:t>
            </a:r>
            <a:endParaRPr sz="1200">
              <a:solidFill>
                <a:srgbClr val="24292E"/>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The window object contains a lot of other helpful information and methods for us to use, including the user's screen width and the URL they are currently visiting:</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6F42C1"/>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6F42C1"/>
                </a:solidFill>
                <a:highlight>
                  <a:srgbClr val="F6F8FA"/>
                </a:highlight>
                <a:latin typeface="Consolas"/>
                <a:ea typeface="Consolas"/>
                <a:cs typeface="Consolas"/>
                <a:sym typeface="Consolas"/>
              </a:rPr>
              <a:t>console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window</a:t>
            </a:r>
            <a:r>
              <a:rPr lang="en" sz="1000">
                <a:solidFill>
                  <a:srgbClr val="24292E"/>
                </a:solidFill>
                <a:highlight>
                  <a:srgbClr val="F6F8FA"/>
                </a:highlight>
                <a:latin typeface="Consolas"/>
                <a:ea typeface="Consolas"/>
                <a:cs typeface="Consolas"/>
                <a:sym typeface="Consolas"/>
              </a:rPr>
              <a:t>.screen.</a:t>
            </a:r>
            <a:r>
              <a:rPr lang="en" sz="1000">
                <a:solidFill>
                  <a:srgbClr val="005CC5"/>
                </a:solidFill>
                <a:highlight>
                  <a:srgbClr val="F6F8FA"/>
                </a:highlight>
                <a:latin typeface="Consolas"/>
                <a:ea typeface="Consolas"/>
                <a:cs typeface="Consolas"/>
                <a:sym typeface="Consolas"/>
              </a:rPr>
              <a:t>width</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6F42C1"/>
                </a:solidFill>
                <a:highlight>
                  <a:srgbClr val="F6F8FA"/>
                </a:highlight>
                <a:latin typeface="Consolas"/>
                <a:ea typeface="Consolas"/>
                <a:cs typeface="Consolas"/>
                <a:sym typeface="Consolas"/>
              </a:rPr>
              <a:t>console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window</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location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href</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400">
              <a:solidFill>
                <a:srgbClr val="444444"/>
              </a:solidFill>
            </a:endParaRPr>
          </a:p>
          <a:p>
            <a:pPr indent="0" lvl="0" marL="0" rtl="0" algn="l">
              <a:spcBef>
                <a:spcPts val="1600"/>
              </a:spcBef>
              <a:spcAft>
                <a:spcPts val="1600"/>
              </a:spcAft>
              <a:buNone/>
            </a:pPr>
            <a:r>
              <a:t/>
            </a:r>
            <a:endParaRPr sz="1400">
              <a:solidFill>
                <a:srgbClr val="444444"/>
              </a:solidFill>
            </a:endParaRPr>
          </a:p>
        </p:txBody>
      </p:sp>
      <p:pic>
        <p:nvPicPr>
          <p:cNvPr id="174" name="Google Shape;174;p30"/>
          <p:cNvPicPr preferRelativeResize="0"/>
          <p:nvPr/>
        </p:nvPicPr>
        <p:blipFill>
          <a:blip r:embed="rId3">
            <a:alphaModFix/>
          </a:blip>
          <a:stretch>
            <a:fillRect/>
          </a:stretch>
        </p:blipFill>
        <p:spPr>
          <a:xfrm>
            <a:off x="2615375" y="3787550"/>
            <a:ext cx="5772525" cy="1273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Window Object &amp; Scope</a:t>
            </a:r>
            <a:endParaRPr/>
          </a:p>
        </p:txBody>
      </p:sp>
      <p:sp>
        <p:nvSpPr>
          <p:cNvPr id="180" name="Google Shape;180;p31"/>
          <p:cNvSpPr txBox="1"/>
          <p:nvPr>
            <p:ph idx="1" type="body"/>
          </p:nvPr>
        </p:nvSpPr>
        <p:spPr>
          <a:xfrm>
            <a:off x="1793475" y="1226663"/>
            <a:ext cx="6616800" cy="35421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24292E"/>
              </a:buClr>
              <a:buSzPts val="1100"/>
              <a:buChar char="●"/>
            </a:pPr>
            <a:r>
              <a:rPr lang="en" sz="1200">
                <a:solidFill>
                  <a:srgbClr val="24292E"/>
                </a:solidFill>
                <a:highlight>
                  <a:srgbClr val="FFFFFF"/>
                </a:highlight>
                <a:latin typeface="Arial"/>
                <a:ea typeface="Arial"/>
                <a:cs typeface="Arial"/>
                <a:sym typeface="Arial"/>
              </a:rPr>
              <a:t>the </a:t>
            </a:r>
            <a:r>
              <a:rPr lang="en" sz="1000">
                <a:solidFill>
                  <a:srgbClr val="24292E"/>
                </a:solidFill>
                <a:latin typeface="Consolas"/>
                <a:ea typeface="Consolas"/>
                <a:cs typeface="Consolas"/>
                <a:sym typeface="Consolas"/>
              </a:rPr>
              <a:t>window</a:t>
            </a:r>
            <a:r>
              <a:rPr lang="en" sz="1200">
                <a:solidFill>
                  <a:srgbClr val="24292E"/>
                </a:solidFill>
                <a:highlight>
                  <a:srgbClr val="FFFFFF"/>
                </a:highlight>
                <a:latin typeface="Arial"/>
                <a:ea typeface="Arial"/>
                <a:cs typeface="Arial"/>
                <a:sym typeface="Arial"/>
              </a:rPr>
              <a:t> object is a global variable. A global variable is a variable that can be seen </a:t>
            </a:r>
            <a:r>
              <a:rPr i="1" lang="en" sz="1200">
                <a:solidFill>
                  <a:srgbClr val="24292E"/>
                </a:solidFill>
                <a:highlight>
                  <a:srgbClr val="FFFFFF"/>
                </a:highlight>
                <a:latin typeface="Arial"/>
                <a:ea typeface="Arial"/>
                <a:cs typeface="Arial"/>
                <a:sym typeface="Arial"/>
              </a:rPr>
              <a:t>everywhere</a:t>
            </a:r>
            <a:r>
              <a:rPr lang="en" sz="1200">
                <a:solidFill>
                  <a:srgbClr val="24292E"/>
                </a:solidFill>
                <a:highlight>
                  <a:srgbClr val="FFFFFF"/>
                </a:highlight>
                <a:latin typeface="Arial"/>
                <a:ea typeface="Arial"/>
                <a:cs typeface="Arial"/>
                <a:sym typeface="Arial"/>
              </a:rPr>
              <a:t>. Scroll down to the first function and point out that </a:t>
            </a:r>
            <a:r>
              <a:rPr lang="en" sz="1000">
                <a:solidFill>
                  <a:srgbClr val="24292E"/>
                </a:solidFill>
                <a:latin typeface="Consolas"/>
                <a:ea typeface="Consolas"/>
                <a:cs typeface="Consolas"/>
                <a:sym typeface="Consolas"/>
              </a:rPr>
              <a:t>window</a:t>
            </a:r>
            <a:r>
              <a:rPr lang="en" sz="1200">
                <a:solidFill>
                  <a:srgbClr val="24292E"/>
                </a:solidFill>
                <a:highlight>
                  <a:srgbClr val="FFFFFF"/>
                </a:highlight>
                <a:latin typeface="Arial"/>
                <a:ea typeface="Arial"/>
                <a:cs typeface="Arial"/>
                <a:sym typeface="Arial"/>
              </a:rPr>
              <a:t> is still available inside this function:</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firstFunction</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console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window</a:t>
            </a:r>
            <a:r>
              <a:rPr lang="en" sz="1000">
                <a:solidFill>
                  <a:srgbClr val="24292E"/>
                </a:solidFill>
                <a:highlight>
                  <a:srgbClr val="F6F8FA"/>
                </a:highlight>
                <a:latin typeface="Consolas"/>
                <a:ea typeface="Consolas"/>
                <a:cs typeface="Consolas"/>
                <a:sym typeface="Consolas"/>
              </a:rPr>
              <a:t>.screen.</a:t>
            </a:r>
            <a:r>
              <a:rPr lang="en" sz="1000">
                <a:solidFill>
                  <a:srgbClr val="005CC5"/>
                </a:solidFill>
                <a:highlight>
                  <a:srgbClr val="F6F8FA"/>
                </a:highlight>
                <a:latin typeface="Consolas"/>
                <a:ea typeface="Consolas"/>
                <a:cs typeface="Consolas"/>
                <a:sym typeface="Consolas"/>
              </a:rPr>
              <a:t>width</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firstFunction</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304800" lvl="0" marL="457200" rtl="0" algn="l">
              <a:lnSpc>
                <a:spcPct val="100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Adding a parameter to the function, which we named "window." </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1200">
                <a:solidFill>
                  <a:srgbClr val="24292E"/>
                </a:solidFill>
                <a:highlight>
                  <a:srgbClr val="FFFFFF"/>
                </a:highlight>
                <a:latin typeface="Arial"/>
                <a:ea typeface="Arial"/>
                <a:cs typeface="Arial"/>
                <a:sym typeface="Arial"/>
              </a:rPr>
              <a:t>What will be console.logged here?</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444444"/>
              </a:solidFill>
            </a:endParaRPr>
          </a:p>
          <a:p>
            <a:pPr indent="0" lvl="0" marL="0" rtl="0" algn="l">
              <a:lnSpc>
                <a:spcPct val="100000"/>
              </a:lnSpc>
              <a:spcBef>
                <a:spcPts val="1600"/>
              </a:spcBef>
              <a:spcAft>
                <a:spcPts val="0"/>
              </a:spcAft>
              <a:buNone/>
            </a:pP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secondFunction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window</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16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console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window</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1600"/>
              </a:spcBef>
              <a:spcAft>
                <a:spcPts val="0"/>
              </a:spcAft>
              <a:buNone/>
            </a:pP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160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secondFunction</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"Hello"</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400">
              <a:solidFill>
                <a:srgbClr val="444444"/>
              </a:solidFill>
            </a:endParaRPr>
          </a:p>
          <a:p>
            <a:pPr indent="0" lvl="0" marL="0" rtl="0" algn="l">
              <a:spcBef>
                <a:spcPts val="1600"/>
              </a:spcBef>
              <a:spcAft>
                <a:spcPts val="1600"/>
              </a:spcAft>
              <a:buNone/>
            </a:pPr>
            <a:r>
              <a:t/>
            </a:r>
            <a:endParaRPr sz="1400">
              <a:solidFill>
                <a:srgbClr val="44444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Window Object &amp; Scope</a:t>
            </a:r>
            <a:endParaRPr/>
          </a:p>
        </p:txBody>
      </p:sp>
      <p:sp>
        <p:nvSpPr>
          <p:cNvPr id="186" name="Google Shape;186;p32"/>
          <p:cNvSpPr txBox="1"/>
          <p:nvPr>
            <p:ph idx="1" type="body"/>
          </p:nvPr>
        </p:nvSpPr>
        <p:spPr>
          <a:xfrm>
            <a:off x="1793475" y="1226663"/>
            <a:ext cx="6616800" cy="354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24292E"/>
                </a:solidFill>
                <a:highlight>
                  <a:srgbClr val="FFFFFF"/>
                </a:highlight>
                <a:latin typeface="Arial"/>
                <a:ea typeface="Arial"/>
                <a:cs typeface="Arial"/>
                <a:sym typeface="Arial"/>
              </a:rPr>
              <a:t>Adding a parameter to the function, which we named "window." </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 sz="1200">
                <a:solidFill>
                  <a:srgbClr val="24292E"/>
                </a:solidFill>
                <a:highlight>
                  <a:srgbClr val="FFFFFF"/>
                </a:highlight>
                <a:latin typeface="Arial"/>
                <a:ea typeface="Arial"/>
                <a:cs typeface="Arial"/>
                <a:sym typeface="Arial"/>
              </a:rPr>
              <a:t>What will be console.logged here?</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444444"/>
              </a:solidFill>
            </a:endParaRPr>
          </a:p>
          <a:p>
            <a:pPr indent="0" lvl="0" marL="0" rtl="0" algn="l">
              <a:lnSpc>
                <a:spcPct val="100000"/>
              </a:lnSpc>
              <a:spcBef>
                <a:spcPts val="1600"/>
              </a:spcBef>
              <a:spcAft>
                <a:spcPts val="0"/>
              </a:spcAft>
              <a:buNone/>
            </a:pP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secondFunction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window</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16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console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window</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1600"/>
              </a:spcBef>
              <a:spcAft>
                <a:spcPts val="0"/>
              </a:spcAft>
              <a:buNone/>
            </a:pP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16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secondFunction</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"Hello"</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400">
              <a:solidFill>
                <a:srgbClr val="444444"/>
              </a:solidFill>
            </a:endParaRPr>
          </a:p>
          <a:p>
            <a:pPr indent="0" lvl="0" marL="0" rtl="0" algn="l">
              <a:spcBef>
                <a:spcPts val="1600"/>
              </a:spcBef>
              <a:spcAft>
                <a:spcPts val="1600"/>
              </a:spcAft>
              <a:buNone/>
            </a:pPr>
            <a:r>
              <a:rPr b="1" lang="en" sz="1200">
                <a:solidFill>
                  <a:srgbClr val="24292E"/>
                </a:solidFill>
                <a:highlight>
                  <a:srgbClr val="FFFFFF"/>
                </a:highlight>
                <a:latin typeface="Arial"/>
                <a:ea typeface="Arial"/>
                <a:cs typeface="Arial"/>
                <a:sym typeface="Arial"/>
              </a:rPr>
              <a:t>Answer</a:t>
            </a:r>
            <a:r>
              <a:rPr lang="en" sz="1200">
                <a:solidFill>
                  <a:srgbClr val="24292E"/>
                </a:solidFill>
                <a:highlight>
                  <a:srgbClr val="FFFFFF"/>
                </a:highlight>
                <a:latin typeface="Arial"/>
                <a:ea typeface="Arial"/>
                <a:cs typeface="Arial"/>
                <a:sym typeface="Arial"/>
              </a:rPr>
              <a:t>: Variables we create in a function take priority over global variables, if they have the same name. This is one rule of scope we should be aware of.</a:t>
            </a:r>
            <a:endParaRPr sz="1400">
              <a:solidFill>
                <a:srgbClr val="44444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Window Object &amp; Scope</a:t>
            </a:r>
            <a:endParaRPr/>
          </a:p>
        </p:txBody>
      </p:sp>
      <p:sp>
        <p:nvSpPr>
          <p:cNvPr id="192" name="Google Shape;192;p33"/>
          <p:cNvSpPr txBox="1"/>
          <p:nvPr>
            <p:ph idx="1" type="body"/>
          </p:nvPr>
        </p:nvSpPr>
        <p:spPr>
          <a:xfrm>
            <a:off x="1793475" y="1226663"/>
            <a:ext cx="6616800" cy="354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food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"Pizza"</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drink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"Water"</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1600"/>
              </a:spcBef>
              <a:spcAft>
                <a:spcPts val="0"/>
              </a:spcAft>
              <a:buNone/>
            </a:pP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thirdFunction</a:t>
            </a:r>
            <a:r>
              <a:rPr lang="en" sz="1000">
                <a:solidFill>
                  <a:srgbClr val="24292E"/>
                </a:solidFill>
                <a:highlight>
                  <a:srgbClr val="F6F8FA"/>
                </a:highlight>
                <a:latin typeface="Consolas"/>
                <a:ea typeface="Consolas"/>
                <a:cs typeface="Consolas"/>
                <a:sym typeface="Consolas"/>
              </a:rPr>
              <a:t>(drink)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console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(food);</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console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(drink);</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6F42C1"/>
                </a:solidFill>
                <a:highlight>
                  <a:srgbClr val="F6F8FA"/>
                </a:highlight>
                <a:latin typeface="Consolas"/>
                <a:ea typeface="Consolas"/>
                <a:cs typeface="Consolas"/>
                <a:sym typeface="Consolas"/>
              </a:rPr>
              <a:t>thirdFunction</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"Orange Juice"</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304800" lvl="0" marL="457200" rtl="0" algn="l">
              <a:spcBef>
                <a:spcPts val="16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variables </a:t>
            </a:r>
            <a:r>
              <a:rPr lang="en" sz="1000">
                <a:solidFill>
                  <a:srgbClr val="24292E"/>
                </a:solidFill>
                <a:latin typeface="Consolas"/>
                <a:ea typeface="Consolas"/>
                <a:cs typeface="Consolas"/>
                <a:sym typeface="Consolas"/>
              </a:rPr>
              <a:t>food</a:t>
            </a:r>
            <a:r>
              <a:rPr lang="en" sz="1200">
                <a:solidFill>
                  <a:srgbClr val="24292E"/>
                </a:solidFill>
                <a:highlight>
                  <a:srgbClr val="FFFFFF"/>
                </a:highlight>
                <a:latin typeface="Arial"/>
                <a:ea typeface="Arial"/>
                <a:cs typeface="Arial"/>
                <a:sym typeface="Arial"/>
              </a:rPr>
              <a:t> and </a:t>
            </a:r>
            <a:r>
              <a:rPr lang="en" sz="1000">
                <a:solidFill>
                  <a:srgbClr val="24292E"/>
                </a:solidFill>
                <a:latin typeface="Consolas"/>
                <a:ea typeface="Consolas"/>
                <a:cs typeface="Consolas"/>
                <a:sym typeface="Consolas"/>
              </a:rPr>
              <a:t>drink</a:t>
            </a:r>
            <a:r>
              <a:rPr lang="en" sz="1200">
                <a:solidFill>
                  <a:srgbClr val="24292E"/>
                </a:solidFill>
                <a:highlight>
                  <a:srgbClr val="FFFFFF"/>
                </a:highlight>
                <a:latin typeface="Arial"/>
                <a:ea typeface="Arial"/>
                <a:cs typeface="Arial"/>
                <a:sym typeface="Arial"/>
              </a:rPr>
              <a:t> are global variables, because we defined them outside of any functions. That means </a:t>
            </a:r>
            <a:r>
              <a:rPr lang="en" sz="1000">
                <a:solidFill>
                  <a:srgbClr val="24292E"/>
                </a:solidFill>
                <a:latin typeface="Consolas"/>
                <a:ea typeface="Consolas"/>
                <a:cs typeface="Consolas"/>
                <a:sym typeface="Consolas"/>
              </a:rPr>
              <a:t>thirdFunction</a:t>
            </a:r>
            <a:r>
              <a:rPr lang="en" sz="1200">
                <a:solidFill>
                  <a:srgbClr val="24292E"/>
                </a:solidFill>
                <a:highlight>
                  <a:srgbClr val="FFFFFF"/>
                </a:highlight>
                <a:latin typeface="Arial"/>
                <a:ea typeface="Arial"/>
                <a:cs typeface="Arial"/>
                <a:sym typeface="Arial"/>
              </a:rPr>
              <a:t> can access and console.log them. </a:t>
            </a:r>
            <a:endParaRPr sz="1200">
              <a:solidFill>
                <a:srgbClr val="24292E"/>
              </a:solidFill>
              <a:highlight>
                <a:srgbClr val="FFFFFF"/>
              </a:highlight>
              <a:latin typeface="Arial"/>
              <a:ea typeface="Arial"/>
              <a:cs typeface="Arial"/>
              <a:sym typeface="Arial"/>
            </a:endParaRPr>
          </a:p>
          <a:p>
            <a:pPr indent="0" lvl="0" marL="0" rtl="0" algn="l">
              <a:spcBef>
                <a:spcPts val="1600"/>
              </a:spcBef>
              <a:spcAft>
                <a:spcPts val="0"/>
              </a:spcAft>
              <a:buNone/>
            </a:pPr>
            <a:r>
              <a:rPr lang="en" sz="1200">
                <a:solidFill>
                  <a:srgbClr val="28C8E5"/>
                </a:solidFill>
                <a:highlight>
                  <a:srgbClr val="FFFFFF"/>
                </a:highlight>
                <a:latin typeface="Arial"/>
                <a:ea typeface="Arial"/>
                <a:cs typeface="Arial"/>
                <a:sym typeface="Arial"/>
              </a:rPr>
              <a:t>What the line </a:t>
            </a:r>
            <a:r>
              <a:rPr lang="en" sz="1000">
                <a:solidFill>
                  <a:srgbClr val="28C8E5"/>
                </a:solidFill>
                <a:latin typeface="Consolas"/>
                <a:ea typeface="Consolas"/>
                <a:cs typeface="Consolas"/>
                <a:sym typeface="Consolas"/>
              </a:rPr>
              <a:t>console.log(drink)</a:t>
            </a:r>
            <a:r>
              <a:rPr lang="en" sz="1200">
                <a:solidFill>
                  <a:srgbClr val="28C8E5"/>
                </a:solidFill>
                <a:highlight>
                  <a:srgbClr val="FFFFFF"/>
                </a:highlight>
                <a:latin typeface="Arial"/>
                <a:ea typeface="Arial"/>
                <a:cs typeface="Arial"/>
                <a:sym typeface="Arial"/>
              </a:rPr>
              <a:t> will print?</a:t>
            </a:r>
            <a:endParaRPr sz="1200">
              <a:solidFill>
                <a:srgbClr val="28C8E5"/>
              </a:solidFill>
              <a:highlight>
                <a:srgbClr val="FFFFFF"/>
              </a:highlight>
              <a:latin typeface="Arial"/>
              <a:ea typeface="Arial"/>
              <a:cs typeface="Arial"/>
              <a:sym typeface="Arial"/>
            </a:endParaRPr>
          </a:p>
          <a:p>
            <a:pPr indent="-304800" lvl="0" marL="457200" rtl="0" algn="l">
              <a:spcBef>
                <a:spcPts val="16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Because we named our parameter the same name as a global variable, the parameter takes priority. Suggest that maybe we should use unique names to avoid this problem in the future.</a:t>
            </a:r>
            <a:endParaRPr sz="1200">
              <a:solidFill>
                <a:srgbClr val="24292E"/>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Window Object &amp; Scope</a:t>
            </a:r>
            <a:r>
              <a:rPr lang="en">
                <a:solidFill>
                  <a:srgbClr val="28C8E5"/>
                </a:solidFill>
              </a:rPr>
              <a:t>: 35-WindowObject</a:t>
            </a:r>
            <a:endParaRPr/>
          </a:p>
        </p:txBody>
      </p:sp>
      <p:pic>
        <p:nvPicPr>
          <p:cNvPr id="198" name="Google Shape;198;p34"/>
          <p:cNvPicPr preferRelativeResize="0"/>
          <p:nvPr/>
        </p:nvPicPr>
        <p:blipFill rotWithShape="1">
          <a:blip r:embed="rId3">
            <a:alphaModFix/>
          </a:blip>
          <a:srcRect b="3920" l="0" r="0" t="0"/>
          <a:stretch/>
        </p:blipFill>
        <p:spPr>
          <a:xfrm>
            <a:off x="1626725" y="1082625"/>
            <a:ext cx="7405196" cy="35320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Mini-Project</a:t>
            </a:r>
            <a:endParaRPr/>
          </a:p>
        </p:txBody>
      </p:sp>
      <p:sp>
        <p:nvSpPr>
          <p:cNvPr id="204" name="Google Shape;204;p35"/>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44444"/>
              </a:buClr>
              <a:buSzPts val="1400"/>
              <a:buFont typeface="Arial"/>
              <a:buChar char="●"/>
            </a:pPr>
            <a:r>
              <a:rPr lang="en" sz="1400">
                <a:solidFill>
                  <a:srgbClr val="444444"/>
                </a:solidFill>
              </a:rPr>
              <a:t>From scratch, create a small application that will do two things:</a:t>
            </a:r>
            <a:endParaRPr sz="1400">
              <a:solidFill>
                <a:srgbClr val="444444"/>
              </a:solidFill>
            </a:endParaRPr>
          </a:p>
          <a:p>
            <a:pPr indent="-317500" lvl="1" marL="914400" rtl="0" algn="l">
              <a:spcBef>
                <a:spcPts val="0"/>
              </a:spcBef>
              <a:spcAft>
                <a:spcPts val="0"/>
              </a:spcAft>
              <a:buClr>
                <a:srgbClr val="444444"/>
              </a:buClr>
              <a:buSzPts val="1400"/>
              <a:buFont typeface="Arial"/>
              <a:buChar char="○"/>
            </a:pPr>
            <a:r>
              <a:rPr lang="en" sz="1400">
                <a:solidFill>
                  <a:srgbClr val="444444"/>
                </a:solidFill>
              </a:rPr>
              <a:t>Check which OS the user is on and alert a message that says, "Welcome, Windows user!" or, "Welcome, Mac user!" </a:t>
            </a:r>
            <a:endParaRPr sz="1400">
              <a:solidFill>
                <a:srgbClr val="444444"/>
              </a:solidFill>
            </a:endParaRPr>
          </a:p>
          <a:p>
            <a:pPr indent="-317500" lvl="1" marL="914400" rtl="0" algn="l">
              <a:spcBef>
                <a:spcPts val="0"/>
              </a:spcBef>
              <a:spcAft>
                <a:spcPts val="0"/>
              </a:spcAft>
              <a:buClr>
                <a:srgbClr val="444444"/>
              </a:buClr>
              <a:buSzPts val="1400"/>
              <a:buFont typeface="Arial"/>
              <a:buChar char="○"/>
            </a:pPr>
            <a:r>
              <a:rPr lang="en" sz="1400">
                <a:solidFill>
                  <a:srgbClr val="444444"/>
                </a:solidFill>
              </a:rPr>
              <a:t>Then check their geolocation and redirect them to a new page depending on if they are located on the east coast or west coast. </a:t>
            </a:r>
            <a:endParaRPr sz="1400">
              <a:solidFill>
                <a:srgbClr val="444444"/>
              </a:solidFill>
            </a:endParaRPr>
          </a:p>
          <a:p>
            <a:pPr indent="-317500" lvl="0" marL="457200" rtl="0" algn="l">
              <a:spcBef>
                <a:spcPts val="0"/>
              </a:spcBef>
              <a:spcAft>
                <a:spcPts val="0"/>
              </a:spcAft>
              <a:buClr>
                <a:srgbClr val="444444"/>
              </a:buClr>
              <a:buSzPts val="1400"/>
              <a:buFont typeface="Arial"/>
              <a:buChar char="●"/>
            </a:pPr>
            <a:r>
              <a:rPr b="1" lang="en" sz="1400">
                <a:solidFill>
                  <a:srgbClr val="444444"/>
                </a:solidFill>
              </a:rPr>
              <a:t>You'll need to do some research</a:t>
            </a:r>
            <a:r>
              <a:rPr lang="en" sz="1400">
                <a:solidFill>
                  <a:srgbClr val="444444"/>
                </a:solidFill>
              </a:rPr>
              <a:t> on how to gather some of this information, but here's a hint: it's going to be part of the window object we just looked at.</a:t>
            </a:r>
            <a:endParaRPr sz="1400">
              <a:solidFill>
                <a:srgbClr val="444444"/>
              </a:solidFill>
            </a:endParaRPr>
          </a:p>
          <a:p>
            <a:pPr indent="0" lvl="0" marL="457200" rtl="0" algn="l">
              <a:spcBef>
                <a:spcPts val="0"/>
              </a:spcBef>
              <a:spcAft>
                <a:spcPts val="0"/>
              </a:spcAft>
              <a:buNone/>
            </a:pPr>
            <a:r>
              <a:t/>
            </a:r>
            <a:endParaRPr sz="1400">
              <a:solidFill>
                <a:srgbClr val="444444"/>
              </a:solidFill>
            </a:endParaRPr>
          </a:p>
          <a:p>
            <a:pPr indent="0" lvl="0" marL="0" rtl="0" algn="l">
              <a:spcBef>
                <a:spcPts val="0"/>
              </a:spcBef>
              <a:spcAft>
                <a:spcPts val="0"/>
              </a:spcAft>
              <a:buNone/>
            </a:pPr>
            <a:r>
              <a:t/>
            </a:r>
            <a:endParaRPr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205" name="Google Shape;205;p35"/>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36-LocationRedirect</a:t>
            </a:r>
            <a:r>
              <a:rPr lang="en"/>
              <a:t> | 30 mins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Mini-Project</a:t>
            </a:r>
            <a:endParaRPr/>
          </a:p>
        </p:txBody>
      </p:sp>
      <p:sp>
        <p:nvSpPr>
          <p:cNvPr id="211" name="Google Shape;211;p36"/>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44444"/>
              </a:buClr>
              <a:buSzPts val="1400"/>
              <a:buFont typeface="Arial"/>
              <a:buChar char="●"/>
            </a:pPr>
            <a:r>
              <a:rPr lang="en" sz="1400">
                <a:solidFill>
                  <a:srgbClr val="444444"/>
                </a:solidFill>
              </a:rPr>
              <a:t>From scratch, create a small application that will do two things:</a:t>
            </a:r>
            <a:endParaRPr sz="1400">
              <a:solidFill>
                <a:srgbClr val="444444"/>
              </a:solidFill>
            </a:endParaRPr>
          </a:p>
          <a:p>
            <a:pPr indent="-317500" lvl="1" marL="914400" rtl="0" algn="l">
              <a:spcBef>
                <a:spcPts val="0"/>
              </a:spcBef>
              <a:spcAft>
                <a:spcPts val="0"/>
              </a:spcAft>
              <a:buClr>
                <a:srgbClr val="444444"/>
              </a:buClr>
              <a:buSzPts val="1400"/>
              <a:buFont typeface="Arial"/>
              <a:buChar char="○"/>
            </a:pPr>
            <a:r>
              <a:rPr lang="en" sz="1400">
                <a:solidFill>
                  <a:srgbClr val="444444"/>
                </a:solidFill>
              </a:rPr>
              <a:t>Check which OS the user is on and alert a message that says, "Welcome, Windows user!" or, "Welcome, Mac user!" </a:t>
            </a:r>
            <a:endParaRPr sz="1400">
              <a:solidFill>
                <a:srgbClr val="444444"/>
              </a:solidFill>
            </a:endParaRPr>
          </a:p>
          <a:p>
            <a:pPr indent="-317500" lvl="1" marL="914400" rtl="0" algn="l">
              <a:spcBef>
                <a:spcPts val="0"/>
              </a:spcBef>
              <a:spcAft>
                <a:spcPts val="0"/>
              </a:spcAft>
              <a:buClr>
                <a:srgbClr val="444444"/>
              </a:buClr>
              <a:buSzPts val="1400"/>
              <a:buFont typeface="Arial"/>
              <a:buChar char="○"/>
            </a:pPr>
            <a:r>
              <a:rPr lang="en" sz="1400">
                <a:solidFill>
                  <a:srgbClr val="444444"/>
                </a:solidFill>
              </a:rPr>
              <a:t>Then check their geolocation and redirect them to a new page depending on if they are located on the east coast or west coast. </a:t>
            </a:r>
            <a:endParaRPr sz="1400">
              <a:solidFill>
                <a:srgbClr val="444444"/>
              </a:solidFill>
            </a:endParaRPr>
          </a:p>
          <a:p>
            <a:pPr indent="-317500" lvl="0" marL="457200" rtl="0" algn="l">
              <a:spcBef>
                <a:spcPts val="0"/>
              </a:spcBef>
              <a:spcAft>
                <a:spcPts val="0"/>
              </a:spcAft>
              <a:buClr>
                <a:srgbClr val="444444"/>
              </a:buClr>
              <a:buSzPts val="1400"/>
              <a:buFont typeface="Arial"/>
              <a:buChar char="●"/>
            </a:pPr>
            <a:r>
              <a:rPr b="1" lang="en" sz="1400">
                <a:solidFill>
                  <a:srgbClr val="444444"/>
                </a:solidFill>
              </a:rPr>
              <a:t>You'll need to do some research</a:t>
            </a:r>
            <a:r>
              <a:rPr lang="en" sz="1400">
                <a:solidFill>
                  <a:srgbClr val="444444"/>
                </a:solidFill>
              </a:rPr>
              <a:t> on how to gather some of this information, but here's a hint: it's going to be part of the window object we just looked at.</a:t>
            </a:r>
            <a:endParaRPr sz="1400">
              <a:solidFill>
                <a:srgbClr val="444444"/>
              </a:solidFill>
            </a:endParaRPr>
          </a:p>
          <a:p>
            <a:pPr indent="0" lvl="0" marL="457200" rtl="0" algn="l">
              <a:spcBef>
                <a:spcPts val="0"/>
              </a:spcBef>
              <a:spcAft>
                <a:spcPts val="0"/>
              </a:spcAft>
              <a:buNone/>
            </a:pPr>
            <a:r>
              <a:t/>
            </a:r>
            <a:endParaRPr sz="1400">
              <a:solidFill>
                <a:srgbClr val="444444"/>
              </a:solidFill>
            </a:endParaRPr>
          </a:p>
          <a:p>
            <a:pPr indent="0" lvl="0" marL="0" rtl="0" algn="l">
              <a:spcBef>
                <a:spcPts val="0"/>
              </a:spcBef>
              <a:spcAft>
                <a:spcPts val="0"/>
              </a:spcAft>
              <a:buNone/>
            </a:pPr>
            <a:r>
              <a:rPr b="1" lang="en" sz="1400">
                <a:solidFill>
                  <a:srgbClr val="444444"/>
                </a:solidFill>
              </a:rPr>
              <a:t>Hint</a:t>
            </a:r>
            <a:r>
              <a:rPr lang="en" sz="1400">
                <a:solidFill>
                  <a:srgbClr val="444444"/>
                </a:solidFill>
              </a:rPr>
              <a:t>: window.navigator, Window.location</a:t>
            </a:r>
            <a:endParaRPr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212" name="Google Shape;212;p36"/>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36-LocationRedirect | 30 mins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p:nvPr/>
        </p:nvSpPr>
        <p:spPr>
          <a:xfrm>
            <a:off x="1882750" y="1466150"/>
            <a:ext cx="6537600" cy="30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218" name="Google Shape;218;p37"/>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a:t>
            </a:r>
            <a:r>
              <a:rPr lang="en"/>
              <a:t>Mini-Project</a:t>
            </a:r>
            <a:endParaRPr/>
          </a:p>
        </p:txBody>
      </p:sp>
      <p:sp>
        <p:nvSpPr>
          <p:cNvPr id="219" name="Google Shape;219;p37"/>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chemeClr val="lt2"/>
                </a:highlight>
                <a:latin typeface="Consolas"/>
                <a:ea typeface="Consolas"/>
                <a:cs typeface="Consolas"/>
                <a:sym typeface="Consolas"/>
              </a:rPr>
              <a:t> </a:t>
            </a:r>
            <a:r>
              <a:rPr lang="en" sz="1000">
                <a:solidFill>
                  <a:srgbClr val="6A737D"/>
                </a:solidFill>
                <a:highlight>
                  <a:schemeClr val="lt2"/>
                </a:highlight>
                <a:latin typeface="Consolas"/>
                <a:ea typeface="Consolas"/>
                <a:cs typeface="Consolas"/>
                <a:sym typeface="Consolas"/>
              </a:rPr>
              <a:t>// See if user is on Windows</a:t>
            </a:r>
            <a:endParaRPr sz="10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if</a:t>
            </a:r>
            <a:r>
              <a:rPr lang="en" sz="1200">
                <a:solidFill>
                  <a:srgbClr val="24292E"/>
                </a:solidFill>
                <a:highlight>
                  <a:schemeClr val="lt2"/>
                </a:highlight>
                <a:latin typeface="Consolas"/>
                <a:ea typeface="Consolas"/>
                <a:cs typeface="Consolas"/>
                <a:sym typeface="Consolas"/>
              </a:rPr>
              <a:t> (</a:t>
            </a:r>
            <a:r>
              <a:rPr lang="en" sz="1200">
                <a:solidFill>
                  <a:srgbClr val="005CC5"/>
                </a:solidFill>
                <a:highlight>
                  <a:schemeClr val="lt2"/>
                </a:highlight>
                <a:latin typeface="Consolas"/>
                <a:ea typeface="Consolas"/>
                <a:cs typeface="Consolas"/>
                <a:sym typeface="Consolas"/>
              </a:rPr>
              <a:t>navigator</a:t>
            </a:r>
            <a:r>
              <a:rPr lang="en" sz="1200">
                <a:solidFill>
                  <a:srgbClr val="24292E"/>
                </a:solidFill>
                <a:highlight>
                  <a:schemeClr val="lt2"/>
                </a:highlight>
                <a:latin typeface="Consolas"/>
                <a:ea typeface="Consolas"/>
                <a:cs typeface="Consolas"/>
                <a:sym typeface="Consolas"/>
              </a:rPr>
              <a:t>.</a:t>
            </a:r>
            <a:r>
              <a:rPr lang="en" sz="1200">
                <a:solidFill>
                  <a:srgbClr val="005CC5"/>
                </a:solidFill>
                <a:highlight>
                  <a:schemeClr val="lt2"/>
                </a:highlight>
                <a:latin typeface="Consolas"/>
                <a:ea typeface="Consolas"/>
                <a:cs typeface="Consolas"/>
                <a:sym typeface="Consolas"/>
              </a:rPr>
              <a:t>userAgent</a:t>
            </a:r>
            <a:r>
              <a:rPr lang="en" sz="1200">
                <a:solidFill>
                  <a:srgbClr val="24292E"/>
                </a:solidFill>
                <a:highlight>
                  <a:schemeClr val="lt2"/>
                </a:highlight>
                <a:latin typeface="Consolas"/>
                <a:ea typeface="Consolas"/>
                <a:cs typeface="Consolas"/>
                <a:sym typeface="Consolas"/>
              </a:rPr>
              <a:t>.</a:t>
            </a:r>
            <a:r>
              <a:rPr lang="en" sz="1200">
                <a:solidFill>
                  <a:srgbClr val="005CC5"/>
                </a:solidFill>
                <a:highlight>
                  <a:schemeClr val="lt2"/>
                </a:highlight>
                <a:latin typeface="Consolas"/>
                <a:ea typeface="Consolas"/>
                <a:cs typeface="Consolas"/>
                <a:sym typeface="Consolas"/>
              </a:rPr>
              <a:t>indexOf</a:t>
            </a:r>
            <a:r>
              <a:rPr lang="en" sz="1200">
                <a:solidFill>
                  <a:srgbClr val="24292E"/>
                </a:solidFill>
                <a:highlight>
                  <a:schemeClr val="lt2"/>
                </a:highlight>
                <a:latin typeface="Consolas"/>
                <a:ea typeface="Consolas"/>
                <a:cs typeface="Consolas"/>
                <a:sym typeface="Consolas"/>
              </a:rPr>
              <a:t>(</a:t>
            </a:r>
            <a:r>
              <a:rPr lang="en" sz="1200">
                <a:solidFill>
                  <a:srgbClr val="032F62"/>
                </a:solidFill>
                <a:highlight>
                  <a:schemeClr val="lt2"/>
                </a:highlight>
                <a:latin typeface="Consolas"/>
                <a:ea typeface="Consolas"/>
                <a:cs typeface="Consolas"/>
                <a:sym typeface="Consolas"/>
              </a:rPr>
              <a:t>"Windows"</a:t>
            </a:r>
            <a:r>
              <a:rPr lang="en" sz="12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a:t>
            </a:r>
            <a:r>
              <a:rPr lang="en" sz="12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a:t>
            </a:r>
            <a:r>
              <a:rPr lang="en" sz="1200">
                <a:solidFill>
                  <a:srgbClr val="005CC5"/>
                </a:solidFill>
                <a:highlight>
                  <a:schemeClr val="lt2"/>
                </a:highlight>
                <a:latin typeface="Consolas"/>
                <a:ea typeface="Consolas"/>
                <a:cs typeface="Consolas"/>
                <a:sym typeface="Consolas"/>
              </a:rPr>
              <a:t>1</a:t>
            </a:r>
            <a:r>
              <a:rPr lang="en" sz="1200">
                <a:solidFill>
                  <a:srgbClr val="24292E"/>
                </a:solidFill>
                <a:highlight>
                  <a:schemeClr val="lt2"/>
                </a:highlight>
                <a:latin typeface="Consolas"/>
                <a:ea typeface="Consolas"/>
                <a:cs typeface="Consolas"/>
                <a:sym typeface="Consolas"/>
              </a:rPr>
              <a:t>) {</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F42C1"/>
                </a:solidFill>
                <a:highlight>
                  <a:schemeClr val="lt2"/>
                </a:highlight>
                <a:latin typeface="Consolas"/>
                <a:ea typeface="Consolas"/>
                <a:cs typeface="Consolas"/>
                <a:sym typeface="Consolas"/>
              </a:rPr>
              <a:t>alert</a:t>
            </a:r>
            <a:r>
              <a:rPr lang="en" sz="1200">
                <a:solidFill>
                  <a:srgbClr val="24292E"/>
                </a:solidFill>
                <a:highlight>
                  <a:schemeClr val="lt2"/>
                </a:highlight>
                <a:latin typeface="Consolas"/>
                <a:ea typeface="Consolas"/>
                <a:cs typeface="Consolas"/>
                <a:sym typeface="Consolas"/>
              </a:rPr>
              <a:t> (</a:t>
            </a:r>
            <a:r>
              <a:rPr lang="en" sz="1200">
                <a:solidFill>
                  <a:srgbClr val="032F62"/>
                </a:solidFill>
                <a:highlight>
                  <a:schemeClr val="lt2"/>
                </a:highlight>
                <a:latin typeface="Consolas"/>
                <a:ea typeface="Consolas"/>
                <a:cs typeface="Consolas"/>
                <a:sym typeface="Consolas"/>
              </a:rPr>
              <a:t>"Welcome, Windows user!"</a:t>
            </a:r>
            <a:r>
              <a:rPr lang="en" sz="1200">
                <a:solidFill>
                  <a:srgbClr val="24292E"/>
                </a:solidFill>
                <a:highlight>
                  <a:schemeClr val="lt2"/>
                </a:highlight>
                <a:latin typeface="Consolas"/>
                <a:ea typeface="Consolas"/>
                <a:cs typeface="Consolas"/>
                <a:sym typeface="Consolas"/>
              </a:rPr>
              <a:t>);</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F42C1"/>
                </a:solidFill>
                <a:highlight>
                  <a:schemeClr val="lt2"/>
                </a:highlight>
                <a:latin typeface="Consolas"/>
                <a:ea typeface="Consolas"/>
                <a:cs typeface="Consolas"/>
                <a:sym typeface="Consolas"/>
              </a:rPr>
              <a:t>getLocation</a:t>
            </a:r>
            <a:r>
              <a:rPr lang="en" sz="1200">
                <a:solidFill>
                  <a:srgbClr val="24292E"/>
                </a:solidFill>
                <a:highlight>
                  <a:schemeClr val="lt2"/>
                </a:highlight>
                <a:latin typeface="Consolas"/>
                <a:ea typeface="Consolas"/>
                <a:cs typeface="Consolas"/>
                <a:sym typeface="Consolas"/>
              </a:rPr>
              <a:t>();</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 </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A737D"/>
                </a:solidFill>
                <a:highlight>
                  <a:schemeClr val="lt2"/>
                </a:highlight>
                <a:latin typeface="Consolas"/>
                <a:ea typeface="Consolas"/>
                <a:cs typeface="Consolas"/>
                <a:sym typeface="Consolas"/>
              </a:rPr>
              <a:t>// Then check for macOS</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else</a:t>
            </a:r>
            <a:r>
              <a:rPr lang="en" sz="12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if</a:t>
            </a:r>
            <a:r>
              <a:rPr lang="en" sz="1200">
                <a:solidFill>
                  <a:srgbClr val="24292E"/>
                </a:solidFill>
                <a:highlight>
                  <a:schemeClr val="lt2"/>
                </a:highlight>
                <a:latin typeface="Consolas"/>
                <a:ea typeface="Consolas"/>
                <a:cs typeface="Consolas"/>
                <a:sym typeface="Consolas"/>
              </a:rPr>
              <a:t> (</a:t>
            </a:r>
            <a:r>
              <a:rPr lang="en" sz="1200">
                <a:solidFill>
                  <a:srgbClr val="005CC5"/>
                </a:solidFill>
                <a:highlight>
                  <a:schemeClr val="lt2"/>
                </a:highlight>
                <a:latin typeface="Consolas"/>
                <a:ea typeface="Consolas"/>
                <a:cs typeface="Consolas"/>
                <a:sym typeface="Consolas"/>
              </a:rPr>
              <a:t>navigator</a:t>
            </a:r>
            <a:r>
              <a:rPr lang="en" sz="1200">
                <a:solidFill>
                  <a:srgbClr val="24292E"/>
                </a:solidFill>
                <a:highlight>
                  <a:schemeClr val="lt2"/>
                </a:highlight>
                <a:latin typeface="Consolas"/>
                <a:ea typeface="Consolas"/>
                <a:cs typeface="Consolas"/>
                <a:sym typeface="Consolas"/>
              </a:rPr>
              <a:t>.</a:t>
            </a:r>
            <a:r>
              <a:rPr lang="en" sz="1200">
                <a:solidFill>
                  <a:srgbClr val="005CC5"/>
                </a:solidFill>
                <a:highlight>
                  <a:schemeClr val="lt2"/>
                </a:highlight>
                <a:latin typeface="Consolas"/>
                <a:ea typeface="Consolas"/>
                <a:cs typeface="Consolas"/>
                <a:sym typeface="Consolas"/>
              </a:rPr>
              <a:t>userAgent</a:t>
            </a:r>
            <a:r>
              <a:rPr lang="en" sz="1200">
                <a:solidFill>
                  <a:srgbClr val="24292E"/>
                </a:solidFill>
                <a:highlight>
                  <a:schemeClr val="lt2"/>
                </a:highlight>
                <a:latin typeface="Consolas"/>
                <a:ea typeface="Consolas"/>
                <a:cs typeface="Consolas"/>
                <a:sym typeface="Consolas"/>
              </a:rPr>
              <a:t>.</a:t>
            </a:r>
            <a:r>
              <a:rPr lang="en" sz="1200">
                <a:solidFill>
                  <a:srgbClr val="005CC5"/>
                </a:solidFill>
                <a:highlight>
                  <a:schemeClr val="lt2"/>
                </a:highlight>
                <a:latin typeface="Consolas"/>
                <a:ea typeface="Consolas"/>
                <a:cs typeface="Consolas"/>
                <a:sym typeface="Consolas"/>
              </a:rPr>
              <a:t>indexOf</a:t>
            </a:r>
            <a:r>
              <a:rPr lang="en" sz="1200">
                <a:solidFill>
                  <a:srgbClr val="24292E"/>
                </a:solidFill>
                <a:highlight>
                  <a:schemeClr val="lt2"/>
                </a:highlight>
                <a:latin typeface="Consolas"/>
                <a:ea typeface="Consolas"/>
                <a:cs typeface="Consolas"/>
                <a:sym typeface="Consolas"/>
              </a:rPr>
              <a:t>(</a:t>
            </a:r>
            <a:r>
              <a:rPr lang="en" sz="1200">
                <a:solidFill>
                  <a:srgbClr val="032F62"/>
                </a:solidFill>
                <a:highlight>
                  <a:schemeClr val="lt2"/>
                </a:highlight>
                <a:latin typeface="Consolas"/>
                <a:ea typeface="Consolas"/>
                <a:cs typeface="Consolas"/>
                <a:sym typeface="Consolas"/>
              </a:rPr>
              <a:t>"Mac"</a:t>
            </a:r>
            <a:r>
              <a:rPr lang="en" sz="12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a:t>
            </a:r>
            <a:r>
              <a:rPr lang="en" sz="12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a:t>
            </a:r>
            <a:r>
              <a:rPr lang="en" sz="1200">
                <a:solidFill>
                  <a:srgbClr val="005CC5"/>
                </a:solidFill>
                <a:highlight>
                  <a:schemeClr val="lt2"/>
                </a:highlight>
                <a:latin typeface="Consolas"/>
                <a:ea typeface="Consolas"/>
                <a:cs typeface="Consolas"/>
                <a:sym typeface="Consolas"/>
              </a:rPr>
              <a:t>1</a:t>
            </a:r>
            <a:r>
              <a:rPr lang="en" sz="1200">
                <a:solidFill>
                  <a:srgbClr val="24292E"/>
                </a:solidFill>
                <a:highlight>
                  <a:schemeClr val="lt2"/>
                </a:highlight>
                <a:latin typeface="Consolas"/>
                <a:ea typeface="Consolas"/>
                <a:cs typeface="Consolas"/>
                <a:sym typeface="Consolas"/>
              </a:rPr>
              <a:t>) {</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F42C1"/>
                </a:solidFill>
                <a:highlight>
                  <a:schemeClr val="lt2"/>
                </a:highlight>
                <a:latin typeface="Consolas"/>
                <a:ea typeface="Consolas"/>
                <a:cs typeface="Consolas"/>
                <a:sym typeface="Consolas"/>
              </a:rPr>
              <a:t>alert</a:t>
            </a:r>
            <a:r>
              <a:rPr lang="en" sz="1200">
                <a:solidFill>
                  <a:srgbClr val="24292E"/>
                </a:solidFill>
                <a:highlight>
                  <a:schemeClr val="lt2"/>
                </a:highlight>
                <a:latin typeface="Consolas"/>
                <a:ea typeface="Consolas"/>
                <a:cs typeface="Consolas"/>
                <a:sym typeface="Consolas"/>
              </a:rPr>
              <a:t>(</a:t>
            </a:r>
            <a:r>
              <a:rPr lang="en" sz="1200">
                <a:solidFill>
                  <a:srgbClr val="032F62"/>
                </a:solidFill>
                <a:highlight>
                  <a:schemeClr val="lt2"/>
                </a:highlight>
                <a:latin typeface="Consolas"/>
                <a:ea typeface="Consolas"/>
                <a:cs typeface="Consolas"/>
                <a:sym typeface="Consolas"/>
              </a:rPr>
              <a:t>"Welcome, Mac user!"</a:t>
            </a:r>
            <a:r>
              <a:rPr lang="en" sz="1200">
                <a:solidFill>
                  <a:srgbClr val="24292E"/>
                </a:solidFill>
                <a:highlight>
                  <a:schemeClr val="lt2"/>
                </a:highlight>
                <a:latin typeface="Consolas"/>
                <a:ea typeface="Consolas"/>
                <a:cs typeface="Consolas"/>
                <a:sym typeface="Consolas"/>
              </a:rPr>
              <a:t>);</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F42C1"/>
                </a:solidFill>
                <a:highlight>
                  <a:schemeClr val="lt2"/>
                </a:highlight>
                <a:latin typeface="Consolas"/>
                <a:ea typeface="Consolas"/>
                <a:cs typeface="Consolas"/>
                <a:sym typeface="Consolas"/>
              </a:rPr>
              <a:t>getLocation</a:t>
            </a:r>
            <a:r>
              <a:rPr lang="en" sz="1200">
                <a:solidFill>
                  <a:srgbClr val="24292E"/>
                </a:solidFill>
                <a:highlight>
                  <a:schemeClr val="lt2"/>
                </a:highlight>
                <a:latin typeface="Consolas"/>
                <a:ea typeface="Consolas"/>
                <a:cs typeface="Consolas"/>
                <a:sym typeface="Consolas"/>
              </a:rPr>
              <a:t>();</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A737D"/>
                </a:solidFill>
                <a:highlight>
                  <a:schemeClr val="lt2"/>
                </a:highlight>
                <a:latin typeface="Consolas"/>
                <a:ea typeface="Consolas"/>
                <a:cs typeface="Consolas"/>
                <a:sym typeface="Consolas"/>
              </a:rPr>
              <a:t>// I give up</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else</a:t>
            </a:r>
            <a:r>
              <a:rPr lang="en" sz="1200">
                <a:solidFill>
                  <a:srgbClr val="24292E"/>
                </a:solidFill>
                <a:highlight>
                  <a:schemeClr val="lt2"/>
                </a:highlight>
                <a:latin typeface="Consolas"/>
                <a:ea typeface="Consolas"/>
                <a:cs typeface="Consolas"/>
                <a:sym typeface="Consolas"/>
              </a:rPr>
              <a:t> {</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F42C1"/>
                </a:solidFill>
                <a:highlight>
                  <a:schemeClr val="lt2"/>
                </a:highlight>
                <a:latin typeface="Consolas"/>
                <a:ea typeface="Consolas"/>
                <a:cs typeface="Consolas"/>
                <a:sym typeface="Consolas"/>
              </a:rPr>
              <a:t>alert</a:t>
            </a:r>
            <a:r>
              <a:rPr lang="en" sz="1200">
                <a:solidFill>
                  <a:srgbClr val="24292E"/>
                </a:solidFill>
                <a:highlight>
                  <a:schemeClr val="lt2"/>
                </a:highlight>
                <a:latin typeface="Consolas"/>
                <a:ea typeface="Consolas"/>
                <a:cs typeface="Consolas"/>
                <a:sym typeface="Consolas"/>
              </a:rPr>
              <a:t>(</a:t>
            </a:r>
            <a:r>
              <a:rPr lang="en" sz="1200">
                <a:solidFill>
                  <a:srgbClr val="032F62"/>
                </a:solidFill>
                <a:highlight>
                  <a:schemeClr val="lt2"/>
                </a:highlight>
                <a:latin typeface="Consolas"/>
                <a:ea typeface="Consolas"/>
                <a:cs typeface="Consolas"/>
                <a:sym typeface="Consolas"/>
              </a:rPr>
              <a:t>"I don't know what you're using..."</a:t>
            </a:r>
            <a:r>
              <a:rPr lang="en" sz="1200">
                <a:solidFill>
                  <a:srgbClr val="24292E"/>
                </a:solidFill>
                <a:highlight>
                  <a:schemeClr val="lt2"/>
                </a:highlight>
                <a:latin typeface="Consolas"/>
                <a:ea typeface="Consolas"/>
                <a:cs typeface="Consolas"/>
                <a:sym typeface="Consolas"/>
              </a:rPr>
              <a:t>);</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1200">
                <a:solidFill>
                  <a:srgbClr val="24292E"/>
                </a:solidFill>
                <a:highlight>
                  <a:schemeClr val="lt2"/>
                </a:highlight>
                <a:latin typeface="Consolas"/>
                <a:ea typeface="Consolas"/>
                <a:cs typeface="Consolas"/>
                <a:sym typeface="Consolas"/>
              </a:rPr>
              <a:t>  }</a:t>
            </a:r>
            <a:endParaRPr sz="12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t/>
            </a:r>
            <a:endParaRPr b="1" sz="1400">
              <a:solidFill>
                <a:srgbClr val="444444"/>
              </a:solidFill>
              <a:highlight>
                <a:schemeClr val="lt2"/>
              </a:highlight>
            </a:endParaRPr>
          </a:p>
          <a:p>
            <a:pPr indent="0" lvl="0" marL="0" rtl="0" algn="l">
              <a:spcBef>
                <a:spcPts val="0"/>
              </a:spcBef>
              <a:spcAft>
                <a:spcPts val="1600"/>
              </a:spcAft>
              <a:buNone/>
            </a:pPr>
            <a:r>
              <a:t/>
            </a:r>
            <a:endParaRPr sz="1400">
              <a:solidFill>
                <a:srgbClr val="444444"/>
              </a:solidFill>
              <a:highlight>
                <a:schemeClr val="lt2"/>
              </a:highlight>
            </a:endParaRPr>
          </a:p>
        </p:txBody>
      </p:sp>
      <p:sp>
        <p:nvSpPr>
          <p:cNvPr id="220" name="Google Shape;220;p37"/>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36-LocationRedirect</a:t>
            </a:r>
            <a:endParaRPr/>
          </a:p>
        </p:txBody>
      </p:sp>
      <p:sp>
        <p:nvSpPr>
          <p:cNvPr id="221" name="Google Shape;221;p37"/>
          <p:cNvSpPr txBox="1"/>
          <p:nvPr/>
        </p:nvSpPr>
        <p:spPr>
          <a:xfrm>
            <a:off x="1882750" y="4583100"/>
            <a:ext cx="71802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we're using </a:t>
            </a:r>
            <a:r>
              <a:rPr lang="en" sz="1000">
                <a:solidFill>
                  <a:srgbClr val="24292E"/>
                </a:solidFill>
                <a:latin typeface="Consolas"/>
                <a:ea typeface="Consolas"/>
                <a:cs typeface="Consolas"/>
                <a:sym typeface="Consolas"/>
              </a:rPr>
              <a:t>navigator.userAgent</a:t>
            </a:r>
            <a:r>
              <a:rPr lang="en" sz="1200">
                <a:solidFill>
                  <a:srgbClr val="24292E"/>
                </a:solidFill>
                <a:highlight>
                  <a:srgbClr val="FFFFFF"/>
                </a:highlight>
              </a:rPr>
              <a:t> (or </a:t>
            </a:r>
            <a:r>
              <a:rPr lang="en" sz="1000">
                <a:solidFill>
                  <a:srgbClr val="24292E"/>
                </a:solidFill>
                <a:latin typeface="Consolas"/>
                <a:ea typeface="Consolas"/>
                <a:cs typeface="Consolas"/>
                <a:sym typeface="Consolas"/>
              </a:rPr>
              <a:t>window.navigator.userAgent</a:t>
            </a:r>
            <a:r>
              <a:rPr lang="en" sz="1200">
                <a:solidFill>
                  <a:srgbClr val="24292E"/>
                </a:solidFill>
                <a:highlight>
                  <a:srgbClr val="FFFFFF"/>
                </a:highlight>
              </a:rPr>
              <a:t>) to gather information about the user's machine and </a:t>
            </a:r>
            <a:r>
              <a:rPr lang="en" sz="1000">
                <a:solidFill>
                  <a:srgbClr val="24292E"/>
                </a:solidFill>
                <a:latin typeface="Consolas"/>
                <a:ea typeface="Consolas"/>
                <a:cs typeface="Consolas"/>
                <a:sym typeface="Consolas"/>
              </a:rPr>
              <a:t>indexOf</a:t>
            </a:r>
            <a:r>
              <a:rPr lang="en" sz="1200">
                <a:solidFill>
                  <a:srgbClr val="24292E"/>
                </a:solidFill>
                <a:highlight>
                  <a:srgbClr val="FFFFFF"/>
                </a:highlight>
              </a:rPr>
              <a:t> to check for OS-specific words.</a:t>
            </a:r>
            <a:endParaRPr>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p:nvPr/>
        </p:nvSpPr>
        <p:spPr>
          <a:xfrm>
            <a:off x="1882750" y="1466150"/>
            <a:ext cx="6537600" cy="30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227" name="Google Shape;227;p38"/>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Mini-Project</a:t>
            </a:r>
            <a:endParaRPr/>
          </a:p>
        </p:txBody>
      </p:sp>
      <p:sp>
        <p:nvSpPr>
          <p:cNvPr id="228" name="Google Shape;228;p38"/>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None/>
            </a:pPr>
            <a:r>
              <a:rPr lang="en" sz="1200">
                <a:solidFill>
                  <a:srgbClr val="D73A49"/>
                </a:solidFill>
                <a:highlight>
                  <a:schemeClr val="lt2"/>
                </a:highlight>
                <a:latin typeface="Consolas"/>
                <a:ea typeface="Consolas"/>
                <a:cs typeface="Consolas"/>
                <a:sym typeface="Consolas"/>
              </a:rPr>
              <a:t>function</a:t>
            </a:r>
            <a:r>
              <a:rPr lang="en" sz="1200">
                <a:solidFill>
                  <a:srgbClr val="24292E"/>
                </a:solidFill>
                <a:highlight>
                  <a:schemeClr val="lt2"/>
                </a:highlight>
                <a:latin typeface="Consolas"/>
                <a:ea typeface="Consolas"/>
                <a:cs typeface="Consolas"/>
                <a:sym typeface="Consolas"/>
              </a:rPr>
              <a:t> </a:t>
            </a:r>
            <a:r>
              <a:rPr lang="en" sz="1200">
                <a:solidFill>
                  <a:srgbClr val="6F42C1"/>
                </a:solidFill>
                <a:highlight>
                  <a:schemeClr val="lt2"/>
                </a:highlight>
                <a:latin typeface="Consolas"/>
                <a:ea typeface="Consolas"/>
                <a:cs typeface="Consolas"/>
                <a:sym typeface="Consolas"/>
              </a:rPr>
              <a:t>getLocation</a:t>
            </a:r>
            <a:r>
              <a:rPr lang="en" sz="1200">
                <a:solidFill>
                  <a:srgbClr val="24292E"/>
                </a:solidFill>
                <a:highlight>
                  <a:schemeClr val="lt2"/>
                </a:highlight>
                <a:latin typeface="Consolas"/>
                <a:ea typeface="Consolas"/>
                <a:cs typeface="Consolas"/>
                <a:sym typeface="Consolas"/>
              </a:rPr>
              <a:t>() {</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A737D"/>
                </a:solidFill>
                <a:highlight>
                  <a:schemeClr val="lt2"/>
                </a:highlight>
                <a:latin typeface="Consolas"/>
                <a:ea typeface="Consolas"/>
                <a:cs typeface="Consolas"/>
                <a:sym typeface="Consolas"/>
              </a:rPr>
              <a:t>// Make sure browser supports this feature</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if</a:t>
            </a:r>
            <a:r>
              <a:rPr lang="en" sz="1200">
                <a:solidFill>
                  <a:srgbClr val="24292E"/>
                </a:solidFill>
                <a:highlight>
                  <a:schemeClr val="lt2"/>
                </a:highlight>
                <a:latin typeface="Consolas"/>
                <a:ea typeface="Consolas"/>
                <a:cs typeface="Consolas"/>
                <a:sym typeface="Consolas"/>
              </a:rPr>
              <a:t> (</a:t>
            </a:r>
            <a:r>
              <a:rPr lang="en" sz="1200">
                <a:solidFill>
                  <a:srgbClr val="005CC5"/>
                </a:solidFill>
                <a:highlight>
                  <a:schemeClr val="lt2"/>
                </a:highlight>
                <a:latin typeface="Consolas"/>
                <a:ea typeface="Consolas"/>
                <a:cs typeface="Consolas"/>
                <a:sym typeface="Consolas"/>
              </a:rPr>
              <a:t>navigator</a:t>
            </a:r>
            <a:r>
              <a:rPr lang="en" sz="1200">
                <a:solidFill>
                  <a:srgbClr val="24292E"/>
                </a:solidFill>
                <a:highlight>
                  <a:schemeClr val="lt2"/>
                </a:highlight>
                <a:latin typeface="Consolas"/>
                <a:ea typeface="Consolas"/>
                <a:cs typeface="Consolas"/>
                <a:sym typeface="Consolas"/>
              </a:rPr>
              <a:t>.geolocation) {</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A737D"/>
                </a:solidFill>
                <a:highlight>
                  <a:schemeClr val="lt2"/>
                </a:highlight>
                <a:latin typeface="Consolas"/>
                <a:ea typeface="Consolas"/>
                <a:cs typeface="Consolas"/>
                <a:sym typeface="Consolas"/>
              </a:rPr>
              <a:t>// Provide our showPosition() function to getCurrentPosition</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005CC5"/>
                </a:solidFill>
                <a:highlight>
                  <a:schemeClr val="lt2"/>
                </a:highlight>
                <a:latin typeface="Consolas"/>
                <a:ea typeface="Consolas"/>
                <a:cs typeface="Consolas"/>
                <a:sym typeface="Consolas"/>
              </a:rPr>
              <a:t>navigator</a:t>
            </a:r>
            <a:r>
              <a:rPr lang="en" sz="1200">
                <a:solidFill>
                  <a:srgbClr val="24292E"/>
                </a:solidFill>
                <a:highlight>
                  <a:schemeClr val="lt2"/>
                </a:highlight>
                <a:latin typeface="Consolas"/>
                <a:ea typeface="Consolas"/>
                <a:cs typeface="Consolas"/>
                <a:sym typeface="Consolas"/>
              </a:rPr>
              <a:t>.geolocation.</a:t>
            </a:r>
            <a:r>
              <a:rPr lang="en" sz="1200">
                <a:solidFill>
                  <a:srgbClr val="6F42C1"/>
                </a:solidFill>
                <a:highlight>
                  <a:schemeClr val="lt2"/>
                </a:highlight>
                <a:latin typeface="Consolas"/>
                <a:ea typeface="Consolas"/>
                <a:cs typeface="Consolas"/>
                <a:sym typeface="Consolas"/>
              </a:rPr>
              <a:t>getCurrentPosition</a:t>
            </a:r>
            <a:r>
              <a:rPr lang="en" sz="1200">
                <a:solidFill>
                  <a:srgbClr val="24292E"/>
                </a:solidFill>
                <a:highlight>
                  <a:schemeClr val="lt2"/>
                </a:highlight>
                <a:latin typeface="Consolas"/>
                <a:ea typeface="Consolas"/>
                <a:cs typeface="Consolas"/>
                <a:sym typeface="Consolas"/>
              </a:rPr>
              <a:t>(showPosition);</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1200">
                <a:solidFill>
                  <a:srgbClr val="24292E"/>
                </a:solidFill>
                <a:highlight>
                  <a:schemeClr val="lt2"/>
                </a:highlight>
                <a:latin typeface="Consolas"/>
                <a:ea typeface="Consolas"/>
                <a:cs typeface="Consolas"/>
                <a:sym typeface="Consolas"/>
              </a:rPr>
              <a:t>    } </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D73A49"/>
                </a:solidFill>
                <a:highlight>
                  <a:schemeClr val="lt2"/>
                </a:highlight>
                <a:latin typeface="Consolas"/>
                <a:ea typeface="Consolas"/>
                <a:cs typeface="Consolas"/>
                <a:sym typeface="Consolas"/>
              </a:rPr>
              <a:t>else</a:t>
            </a:r>
            <a:r>
              <a:rPr lang="en" sz="1200">
                <a:solidFill>
                  <a:srgbClr val="24292E"/>
                </a:solidFill>
                <a:highlight>
                  <a:schemeClr val="lt2"/>
                </a:highlight>
                <a:latin typeface="Consolas"/>
                <a:ea typeface="Consolas"/>
                <a:cs typeface="Consolas"/>
                <a:sym typeface="Consolas"/>
              </a:rPr>
              <a:t> {</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1200">
                <a:solidFill>
                  <a:srgbClr val="24292E"/>
                </a:solidFill>
                <a:highlight>
                  <a:schemeClr val="lt2"/>
                </a:highlight>
                <a:latin typeface="Consolas"/>
                <a:ea typeface="Consolas"/>
                <a:cs typeface="Consolas"/>
                <a:sym typeface="Consolas"/>
              </a:rPr>
              <a:t>      </a:t>
            </a:r>
            <a:r>
              <a:rPr lang="en" sz="1200">
                <a:solidFill>
                  <a:srgbClr val="6F42C1"/>
                </a:solidFill>
                <a:highlight>
                  <a:schemeClr val="lt2"/>
                </a:highlight>
                <a:latin typeface="Consolas"/>
                <a:ea typeface="Consolas"/>
                <a:cs typeface="Consolas"/>
                <a:sym typeface="Consolas"/>
              </a:rPr>
              <a:t>alert</a:t>
            </a:r>
            <a:r>
              <a:rPr lang="en" sz="1200">
                <a:solidFill>
                  <a:srgbClr val="24292E"/>
                </a:solidFill>
                <a:highlight>
                  <a:schemeClr val="lt2"/>
                </a:highlight>
                <a:latin typeface="Consolas"/>
                <a:ea typeface="Consolas"/>
                <a:cs typeface="Consolas"/>
                <a:sym typeface="Consolas"/>
              </a:rPr>
              <a:t>(</a:t>
            </a:r>
            <a:r>
              <a:rPr lang="en" sz="1200">
                <a:solidFill>
                  <a:srgbClr val="032F62"/>
                </a:solidFill>
                <a:highlight>
                  <a:schemeClr val="lt2"/>
                </a:highlight>
                <a:latin typeface="Consolas"/>
                <a:ea typeface="Consolas"/>
                <a:cs typeface="Consolas"/>
                <a:sym typeface="Consolas"/>
              </a:rPr>
              <a:t>"Geolocation is not supported by this browser."</a:t>
            </a:r>
            <a:r>
              <a:rPr lang="en" sz="1200">
                <a:solidFill>
                  <a:srgbClr val="24292E"/>
                </a:solidFill>
                <a:highlight>
                  <a:schemeClr val="lt2"/>
                </a:highlight>
                <a:latin typeface="Consolas"/>
                <a:ea typeface="Consolas"/>
                <a:cs typeface="Consolas"/>
                <a:sym typeface="Consolas"/>
              </a:rPr>
              <a:t>);</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1200">
                <a:solidFill>
                  <a:srgbClr val="24292E"/>
                </a:solidFill>
                <a:highlight>
                  <a:schemeClr val="lt2"/>
                </a:highlight>
                <a:latin typeface="Consolas"/>
                <a:ea typeface="Consolas"/>
                <a:cs typeface="Consolas"/>
                <a:sym typeface="Consolas"/>
              </a:rPr>
              <a:t>    }</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1200">
                <a:solidFill>
                  <a:srgbClr val="24292E"/>
                </a:solidFill>
                <a:highlight>
                  <a:schemeClr val="lt2"/>
                </a:highlight>
                <a:latin typeface="Consolas"/>
                <a:ea typeface="Consolas"/>
                <a:cs typeface="Consolas"/>
                <a:sym typeface="Consolas"/>
              </a:rPr>
              <a:t>  }</a:t>
            </a:r>
            <a:endParaRPr sz="12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None/>
            </a:pPr>
            <a:r>
              <a:t/>
            </a:r>
            <a:endParaRPr sz="10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t/>
            </a:r>
            <a:endParaRPr b="1" sz="1400">
              <a:solidFill>
                <a:srgbClr val="444444"/>
              </a:solidFill>
              <a:highlight>
                <a:schemeClr val="lt2"/>
              </a:highlight>
            </a:endParaRPr>
          </a:p>
          <a:p>
            <a:pPr indent="0" lvl="0" marL="0" rtl="0" algn="l">
              <a:spcBef>
                <a:spcPts val="0"/>
              </a:spcBef>
              <a:spcAft>
                <a:spcPts val="1600"/>
              </a:spcAft>
              <a:buNone/>
            </a:pPr>
            <a:r>
              <a:t/>
            </a:r>
            <a:endParaRPr sz="1400">
              <a:solidFill>
                <a:srgbClr val="444444"/>
              </a:solidFill>
              <a:highlight>
                <a:schemeClr val="lt2"/>
              </a:highlight>
            </a:endParaRPr>
          </a:p>
        </p:txBody>
      </p:sp>
      <p:sp>
        <p:nvSpPr>
          <p:cNvPr id="229" name="Google Shape;229;p38"/>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36-LocationRedirect</a:t>
            </a:r>
            <a:endParaRPr/>
          </a:p>
        </p:txBody>
      </p:sp>
      <p:sp>
        <p:nvSpPr>
          <p:cNvPr id="230" name="Google Shape;230;p38"/>
          <p:cNvSpPr txBox="1"/>
          <p:nvPr/>
        </p:nvSpPr>
        <p:spPr>
          <a:xfrm>
            <a:off x="1882750" y="4583100"/>
            <a:ext cx="7180200" cy="43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Char char="●"/>
            </a:pPr>
            <a:r>
              <a:rPr lang="en" sz="1200">
                <a:solidFill>
                  <a:srgbClr val="24292E"/>
                </a:solidFill>
                <a:highlight>
                  <a:srgbClr val="FFFFFF"/>
                </a:highlight>
              </a:rPr>
              <a:t>If the user is on Windows or Mac, we'll call our </a:t>
            </a:r>
            <a:r>
              <a:rPr lang="en" sz="1000">
                <a:solidFill>
                  <a:srgbClr val="24292E"/>
                </a:solidFill>
                <a:latin typeface="Consolas"/>
                <a:ea typeface="Consolas"/>
                <a:cs typeface="Consolas"/>
                <a:sym typeface="Consolas"/>
              </a:rPr>
              <a:t>getLocation()</a:t>
            </a:r>
            <a:r>
              <a:rPr lang="en" sz="1200">
                <a:solidFill>
                  <a:srgbClr val="24292E"/>
                </a:solidFill>
                <a:highlight>
                  <a:srgbClr val="FFFFFF"/>
                </a:highlight>
              </a:rPr>
              <a:t> function</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 sz="1200">
                <a:solidFill>
                  <a:srgbClr val="24292E"/>
                </a:solidFill>
                <a:latin typeface="Consolas"/>
                <a:ea typeface="Consolas"/>
                <a:cs typeface="Consolas"/>
                <a:sym typeface="Consolas"/>
              </a:rPr>
              <a:t>getCurrentPosition</a:t>
            </a:r>
            <a:r>
              <a:rPr lang="en" sz="1200">
                <a:solidFill>
                  <a:srgbClr val="24292E"/>
                </a:solidFill>
                <a:highlight>
                  <a:srgbClr val="FFFFFF"/>
                </a:highlight>
              </a:rPr>
              <a:t> will call our </a:t>
            </a:r>
            <a:r>
              <a:rPr lang="en" sz="1200">
                <a:solidFill>
                  <a:srgbClr val="24292E"/>
                </a:solidFill>
                <a:latin typeface="Consolas"/>
                <a:ea typeface="Consolas"/>
                <a:cs typeface="Consolas"/>
                <a:sym typeface="Consolas"/>
              </a:rPr>
              <a:t>showPosition</a:t>
            </a:r>
            <a:r>
              <a:rPr lang="en" sz="1200">
                <a:solidFill>
                  <a:srgbClr val="24292E"/>
                </a:solidFill>
                <a:highlight>
                  <a:srgbClr val="FFFFFF"/>
                </a:highlight>
              </a:rPr>
              <a:t> function once it has data for us.</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1806275" y="-824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Mini-Project</a:t>
            </a:r>
            <a:endParaRPr/>
          </a:p>
        </p:txBody>
      </p:sp>
      <p:sp>
        <p:nvSpPr>
          <p:cNvPr id="236" name="Google Shape;236;p39"/>
          <p:cNvSpPr txBox="1"/>
          <p:nvPr/>
        </p:nvSpPr>
        <p:spPr>
          <a:xfrm>
            <a:off x="1666425" y="439400"/>
            <a:ext cx="7418700" cy="3381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ontserrat"/>
              <a:buChar char="●"/>
            </a:pPr>
            <a:r>
              <a:rPr lang="en" sz="1200">
                <a:solidFill>
                  <a:srgbClr val="24292E"/>
                </a:solidFill>
                <a:highlight>
                  <a:srgbClr val="FFFFFF"/>
                </a:highlight>
              </a:rPr>
              <a:t>Not every browser supports geolocation, so we first need to check if that property exists on </a:t>
            </a:r>
            <a:r>
              <a:rPr lang="en" sz="1200">
                <a:solidFill>
                  <a:srgbClr val="24292E"/>
                </a:solidFill>
                <a:latin typeface="Consolas"/>
                <a:ea typeface="Consolas"/>
                <a:cs typeface="Consolas"/>
                <a:sym typeface="Consolas"/>
              </a:rPr>
              <a:t>navigator</a:t>
            </a:r>
            <a:r>
              <a:rPr lang="en" sz="1200">
                <a:solidFill>
                  <a:srgbClr val="24292E"/>
                </a:solidFill>
                <a:highlight>
                  <a:srgbClr val="FFFFFF"/>
                </a:highlight>
              </a:rPr>
              <a:t>. If it does, then we can call the </a:t>
            </a:r>
            <a:r>
              <a:rPr lang="en" sz="1200">
                <a:solidFill>
                  <a:srgbClr val="24292E"/>
                </a:solidFill>
                <a:latin typeface="Consolas"/>
                <a:ea typeface="Consolas"/>
                <a:cs typeface="Consolas"/>
                <a:sym typeface="Consolas"/>
              </a:rPr>
              <a:t>getCurrentPosition</a:t>
            </a:r>
            <a:r>
              <a:rPr lang="en" sz="1200">
                <a:solidFill>
                  <a:srgbClr val="24292E"/>
                </a:solidFill>
                <a:highlight>
                  <a:srgbClr val="FFFFFF"/>
                </a:highlight>
              </a:rPr>
              <a:t> method. This is an interesting method, though, because the thing we're supposed to pass it is </a:t>
            </a:r>
            <a:r>
              <a:rPr i="1" lang="en" sz="1200">
                <a:solidFill>
                  <a:srgbClr val="24292E"/>
                </a:solidFill>
                <a:highlight>
                  <a:srgbClr val="FFFFFF"/>
                </a:highlight>
              </a:rPr>
              <a:t>another</a:t>
            </a:r>
            <a:r>
              <a:rPr lang="en" sz="1200">
                <a:solidFill>
                  <a:srgbClr val="24292E"/>
                </a:solidFill>
                <a:highlight>
                  <a:srgbClr val="FFFFFF"/>
                </a:highlight>
              </a:rPr>
              <a:t> function, which we've called </a:t>
            </a:r>
            <a:r>
              <a:rPr lang="en" sz="1200">
                <a:solidFill>
                  <a:srgbClr val="24292E"/>
                </a:solidFill>
                <a:latin typeface="Consolas"/>
                <a:ea typeface="Consolas"/>
                <a:cs typeface="Consolas"/>
                <a:sym typeface="Consolas"/>
              </a:rPr>
              <a:t>showPosition</a:t>
            </a:r>
            <a:r>
              <a:rPr lang="en" sz="1200">
                <a:solidFill>
                  <a:srgbClr val="24292E"/>
                </a:solidFill>
                <a:highlight>
                  <a:srgbClr val="FFFFFF"/>
                </a:highlight>
              </a:rPr>
              <a:t>.</a:t>
            </a:r>
            <a:endParaRPr sz="1200">
              <a:solidFill>
                <a:srgbClr val="24292E"/>
              </a:solidFill>
              <a:highlight>
                <a:srgbClr val="FFFFFF"/>
              </a:highlight>
            </a:endParaRPr>
          </a:p>
          <a:p>
            <a:pPr indent="0" lvl="0" marL="457200" rtl="0" algn="l">
              <a:spcBef>
                <a:spcPts val="0"/>
              </a:spcBef>
              <a:spcAft>
                <a:spcPts val="0"/>
              </a:spcAft>
              <a:buNone/>
            </a:pPr>
            <a:r>
              <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 sz="1200">
                <a:solidFill>
                  <a:srgbClr val="24292E"/>
                </a:solidFill>
                <a:latin typeface="Consolas"/>
                <a:ea typeface="Consolas"/>
                <a:cs typeface="Consolas"/>
                <a:sym typeface="Consolas"/>
              </a:rPr>
              <a:t>getCurrentPosition</a:t>
            </a:r>
            <a:r>
              <a:rPr lang="en" sz="1200">
                <a:solidFill>
                  <a:srgbClr val="24292E"/>
                </a:solidFill>
                <a:highlight>
                  <a:srgbClr val="FFFFFF"/>
                </a:highlight>
              </a:rPr>
              <a:t> will call our </a:t>
            </a:r>
            <a:r>
              <a:rPr lang="en" sz="1200">
                <a:solidFill>
                  <a:srgbClr val="24292E"/>
                </a:solidFill>
                <a:latin typeface="Consolas"/>
                <a:ea typeface="Consolas"/>
                <a:cs typeface="Consolas"/>
                <a:sym typeface="Consolas"/>
              </a:rPr>
              <a:t>showPosition</a:t>
            </a:r>
            <a:r>
              <a:rPr lang="en" sz="1200">
                <a:solidFill>
                  <a:srgbClr val="24292E"/>
                </a:solidFill>
                <a:highlight>
                  <a:srgbClr val="FFFFFF"/>
                </a:highlight>
              </a:rPr>
              <a:t> function once it has data for us.</a:t>
            </a:r>
            <a:endParaRPr sz="1200">
              <a:solidFill>
                <a:srgbClr val="24292E"/>
              </a:solidFill>
              <a:highlight>
                <a:srgbClr val="FFFFFF"/>
              </a:highlight>
            </a:endParaRPr>
          </a:p>
          <a:p>
            <a:pPr indent="0" lvl="0" marL="457200" rtl="0" algn="l">
              <a:spcBef>
                <a:spcPts val="0"/>
              </a:spcBef>
              <a:spcAft>
                <a:spcPts val="0"/>
              </a:spcAft>
              <a:buNone/>
            </a:pPr>
            <a:r>
              <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we looked at </a:t>
            </a:r>
            <a:r>
              <a:rPr lang="en" sz="1000">
                <a:solidFill>
                  <a:srgbClr val="24292E"/>
                </a:solidFill>
                <a:latin typeface="Consolas"/>
                <a:ea typeface="Consolas"/>
                <a:cs typeface="Consolas"/>
                <a:sym typeface="Consolas"/>
              </a:rPr>
              <a:t>window.location.href</a:t>
            </a:r>
            <a:r>
              <a:rPr lang="en" sz="1200">
                <a:solidFill>
                  <a:srgbClr val="24292E"/>
                </a:solidFill>
                <a:highlight>
                  <a:srgbClr val="FFFFFF"/>
                </a:highlight>
              </a:rPr>
              <a:t> before when we wanted to </a:t>
            </a:r>
            <a:r>
              <a:rPr i="1" lang="en" sz="1200">
                <a:solidFill>
                  <a:srgbClr val="24292E"/>
                </a:solidFill>
                <a:highlight>
                  <a:srgbClr val="FFFFFF"/>
                </a:highlight>
              </a:rPr>
              <a:t>get</a:t>
            </a:r>
            <a:r>
              <a:rPr lang="en" sz="1200">
                <a:solidFill>
                  <a:srgbClr val="24292E"/>
                </a:solidFill>
                <a:highlight>
                  <a:srgbClr val="FFFFFF"/>
                </a:highlight>
              </a:rPr>
              <a:t> the current URL. But we can also use the same property to </a:t>
            </a:r>
            <a:r>
              <a:rPr i="1" lang="en" sz="1200">
                <a:solidFill>
                  <a:srgbClr val="24292E"/>
                </a:solidFill>
                <a:highlight>
                  <a:srgbClr val="FFFFFF"/>
                </a:highlight>
              </a:rPr>
              <a:t>change</a:t>
            </a:r>
            <a:r>
              <a:rPr lang="en" sz="1200">
                <a:solidFill>
                  <a:srgbClr val="24292E"/>
                </a:solidFill>
                <a:highlight>
                  <a:srgbClr val="FFFFFF"/>
                </a:highlight>
              </a:rPr>
              <a:t> the URL and take the user to another page or HTML document.</a:t>
            </a:r>
            <a:endParaRPr sz="1200">
              <a:solidFill>
                <a:srgbClr val="24292E"/>
              </a:solidFill>
              <a:highlight>
                <a:srgbClr val="FFFFFF"/>
              </a:highlight>
            </a:endParaRPr>
          </a:p>
        </p:txBody>
      </p:sp>
      <p:sp>
        <p:nvSpPr>
          <p:cNvPr id="237" name="Google Shape;237;p39"/>
          <p:cNvSpPr/>
          <p:nvPr/>
        </p:nvSpPr>
        <p:spPr>
          <a:xfrm>
            <a:off x="1882750" y="2228150"/>
            <a:ext cx="6537600" cy="282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D73A49"/>
                </a:solidFill>
                <a:highlight>
                  <a:schemeClr val="lt2"/>
                </a:highlight>
                <a:latin typeface="Consolas"/>
                <a:ea typeface="Consolas"/>
                <a:cs typeface="Consolas"/>
                <a:sym typeface="Consolas"/>
              </a:rPr>
              <a:t>function</a:t>
            </a:r>
            <a:r>
              <a:rPr lang="en" sz="900">
                <a:solidFill>
                  <a:srgbClr val="24292E"/>
                </a:solidFill>
                <a:highlight>
                  <a:schemeClr val="lt2"/>
                </a:highlight>
                <a:latin typeface="Consolas"/>
                <a:ea typeface="Consolas"/>
                <a:cs typeface="Consolas"/>
                <a:sym typeface="Consolas"/>
              </a:rPr>
              <a:t> </a:t>
            </a:r>
            <a:r>
              <a:rPr lang="en" sz="900">
                <a:solidFill>
                  <a:srgbClr val="6F42C1"/>
                </a:solidFill>
                <a:highlight>
                  <a:schemeClr val="lt2"/>
                </a:highlight>
                <a:latin typeface="Consolas"/>
                <a:ea typeface="Consolas"/>
                <a:cs typeface="Consolas"/>
                <a:sym typeface="Consolas"/>
              </a:rPr>
              <a:t>showPosition</a:t>
            </a:r>
            <a:r>
              <a:rPr lang="en" sz="900">
                <a:solidFill>
                  <a:srgbClr val="24292E"/>
                </a:solidFill>
                <a:highlight>
                  <a:schemeClr val="lt2"/>
                </a:highlight>
                <a:latin typeface="Consolas"/>
                <a:ea typeface="Consolas"/>
                <a:cs typeface="Consolas"/>
                <a:sym typeface="Consolas"/>
              </a:rPr>
              <a:t>(position) {</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6A737D"/>
                </a:solidFill>
                <a:highlight>
                  <a:schemeClr val="lt2"/>
                </a:highlight>
                <a:latin typeface="Consolas"/>
                <a:ea typeface="Consolas"/>
                <a:cs typeface="Consolas"/>
                <a:sym typeface="Consolas"/>
              </a:rPr>
              <a:t>// Grab coordinates from the given object</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var</a:t>
            </a:r>
            <a:r>
              <a:rPr lang="en" sz="900">
                <a:solidFill>
                  <a:srgbClr val="24292E"/>
                </a:solidFill>
                <a:highlight>
                  <a:schemeClr val="lt2"/>
                </a:highlight>
                <a:latin typeface="Consolas"/>
                <a:ea typeface="Consolas"/>
                <a:cs typeface="Consolas"/>
                <a:sym typeface="Consolas"/>
              </a:rPr>
              <a:t> lat </a:t>
            </a:r>
            <a:r>
              <a:rPr lang="en" sz="900">
                <a:solidFill>
                  <a:srgbClr val="D73A49"/>
                </a:solidFill>
                <a:highlight>
                  <a:schemeClr val="lt2"/>
                </a:highlight>
                <a:latin typeface="Consolas"/>
                <a:ea typeface="Consolas"/>
                <a:cs typeface="Consolas"/>
                <a:sym typeface="Consolas"/>
              </a:rPr>
              <a:t>=</a:t>
            </a:r>
            <a:r>
              <a:rPr lang="en" sz="900">
                <a:solidFill>
                  <a:srgbClr val="24292E"/>
                </a:solidFill>
                <a:highlight>
                  <a:schemeClr val="lt2"/>
                </a:highlight>
                <a:latin typeface="Consolas"/>
                <a:ea typeface="Consolas"/>
                <a:cs typeface="Consolas"/>
                <a:sym typeface="Consolas"/>
              </a:rPr>
              <a:t> position.coords.latitude;</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var</a:t>
            </a:r>
            <a:r>
              <a:rPr lang="en" sz="900">
                <a:solidFill>
                  <a:srgbClr val="24292E"/>
                </a:solidFill>
                <a:highlight>
                  <a:schemeClr val="lt2"/>
                </a:highlight>
                <a:latin typeface="Consolas"/>
                <a:ea typeface="Consolas"/>
                <a:cs typeface="Consolas"/>
                <a:sym typeface="Consolas"/>
              </a:rPr>
              <a:t> lon </a:t>
            </a:r>
            <a:r>
              <a:rPr lang="en" sz="900">
                <a:solidFill>
                  <a:srgbClr val="D73A49"/>
                </a:solidFill>
                <a:highlight>
                  <a:schemeClr val="lt2"/>
                </a:highlight>
                <a:latin typeface="Consolas"/>
                <a:ea typeface="Consolas"/>
                <a:cs typeface="Consolas"/>
                <a:sym typeface="Consolas"/>
              </a:rPr>
              <a:t>=</a:t>
            </a:r>
            <a:r>
              <a:rPr lang="en" sz="900">
                <a:solidFill>
                  <a:srgbClr val="24292E"/>
                </a:solidFill>
                <a:highlight>
                  <a:schemeClr val="lt2"/>
                </a:highlight>
                <a:latin typeface="Consolas"/>
                <a:ea typeface="Consolas"/>
                <a:cs typeface="Consolas"/>
                <a:sym typeface="Consolas"/>
              </a:rPr>
              <a:t> position.coords.longitude;</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6F42C1"/>
                </a:solidFill>
                <a:highlight>
                  <a:schemeClr val="lt2"/>
                </a:highlight>
                <a:latin typeface="Consolas"/>
                <a:ea typeface="Consolas"/>
                <a:cs typeface="Consolas"/>
                <a:sym typeface="Consolas"/>
              </a:rPr>
              <a:t>console</a:t>
            </a:r>
            <a:r>
              <a:rPr lang="en" sz="900">
                <a:solidFill>
                  <a:srgbClr val="24292E"/>
                </a:solidFill>
                <a:highlight>
                  <a:schemeClr val="lt2"/>
                </a:highlight>
                <a:latin typeface="Consolas"/>
                <a:ea typeface="Consolas"/>
                <a:cs typeface="Consolas"/>
                <a:sym typeface="Consolas"/>
              </a:rPr>
              <a:t>.</a:t>
            </a:r>
            <a:r>
              <a:rPr lang="en" sz="900">
                <a:solidFill>
                  <a:srgbClr val="005CC5"/>
                </a:solidFill>
                <a:highlight>
                  <a:schemeClr val="lt2"/>
                </a:highlight>
                <a:latin typeface="Consolas"/>
                <a:ea typeface="Consolas"/>
                <a:cs typeface="Consolas"/>
                <a:sym typeface="Consolas"/>
              </a:rPr>
              <a:t>log</a:t>
            </a:r>
            <a:r>
              <a:rPr lang="en" sz="900">
                <a:solidFill>
                  <a:srgbClr val="24292E"/>
                </a:solidFill>
                <a:highlight>
                  <a:schemeClr val="lt2"/>
                </a:highlight>
                <a:latin typeface="Consolas"/>
                <a:ea typeface="Consolas"/>
                <a:cs typeface="Consolas"/>
                <a:sym typeface="Consolas"/>
              </a:rPr>
              <a:t>(</a:t>
            </a:r>
            <a:r>
              <a:rPr lang="en" sz="900">
                <a:solidFill>
                  <a:srgbClr val="032F62"/>
                </a:solidFill>
                <a:highlight>
                  <a:schemeClr val="lt2"/>
                </a:highlight>
                <a:latin typeface="Consolas"/>
                <a:ea typeface="Consolas"/>
                <a:cs typeface="Consolas"/>
                <a:sym typeface="Consolas"/>
              </a:rPr>
              <a:t>"Your coordinates are Latitude: "</a:t>
            </a: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a:t>
            </a:r>
            <a:r>
              <a:rPr lang="en" sz="900">
                <a:solidFill>
                  <a:srgbClr val="24292E"/>
                </a:solidFill>
                <a:highlight>
                  <a:schemeClr val="lt2"/>
                </a:highlight>
                <a:latin typeface="Consolas"/>
                <a:ea typeface="Consolas"/>
                <a:cs typeface="Consolas"/>
                <a:sym typeface="Consolas"/>
              </a:rPr>
              <a:t> lat </a:t>
            </a:r>
            <a:r>
              <a:rPr lang="en" sz="900">
                <a:solidFill>
                  <a:srgbClr val="D73A49"/>
                </a:solidFill>
                <a:highlight>
                  <a:schemeClr val="lt2"/>
                </a:highlight>
                <a:latin typeface="Consolas"/>
                <a:ea typeface="Consolas"/>
                <a:cs typeface="Consolas"/>
                <a:sym typeface="Consolas"/>
              </a:rPr>
              <a:t>+</a:t>
            </a:r>
            <a:r>
              <a:rPr lang="en" sz="900">
                <a:solidFill>
                  <a:srgbClr val="24292E"/>
                </a:solidFill>
                <a:highlight>
                  <a:schemeClr val="lt2"/>
                </a:highlight>
                <a:latin typeface="Consolas"/>
                <a:ea typeface="Consolas"/>
                <a:cs typeface="Consolas"/>
                <a:sym typeface="Consolas"/>
              </a:rPr>
              <a:t> </a:t>
            </a:r>
            <a:r>
              <a:rPr lang="en" sz="900">
                <a:solidFill>
                  <a:srgbClr val="032F62"/>
                </a:solidFill>
                <a:highlight>
                  <a:schemeClr val="lt2"/>
                </a:highlight>
                <a:latin typeface="Consolas"/>
                <a:ea typeface="Consolas"/>
                <a:cs typeface="Consolas"/>
                <a:sym typeface="Consolas"/>
              </a:rPr>
              <a:t>" Longitude "</a:t>
            </a: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a:t>
            </a:r>
            <a:r>
              <a:rPr lang="en" sz="900">
                <a:solidFill>
                  <a:srgbClr val="24292E"/>
                </a:solidFill>
                <a:highlight>
                  <a:schemeClr val="lt2"/>
                </a:highlight>
                <a:latin typeface="Consolas"/>
                <a:ea typeface="Consolas"/>
                <a:cs typeface="Consolas"/>
                <a:sym typeface="Consolas"/>
              </a:rPr>
              <a:t> lon);</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6A737D"/>
                </a:solidFill>
                <a:highlight>
                  <a:schemeClr val="lt2"/>
                </a:highlight>
                <a:latin typeface="Consolas"/>
                <a:ea typeface="Consolas"/>
                <a:cs typeface="Consolas"/>
                <a:sym typeface="Consolas"/>
              </a:rPr>
              <a:t>// Call our next function, passing on the coordinates</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6F42C1"/>
                </a:solidFill>
                <a:highlight>
                  <a:schemeClr val="lt2"/>
                </a:highlight>
                <a:latin typeface="Consolas"/>
                <a:ea typeface="Consolas"/>
                <a:cs typeface="Consolas"/>
                <a:sym typeface="Consolas"/>
              </a:rPr>
              <a:t>redirect</a:t>
            </a:r>
            <a:r>
              <a:rPr lang="en" sz="900">
                <a:solidFill>
                  <a:srgbClr val="24292E"/>
                </a:solidFill>
                <a:highlight>
                  <a:schemeClr val="lt2"/>
                </a:highlight>
                <a:latin typeface="Consolas"/>
                <a:ea typeface="Consolas"/>
                <a:cs typeface="Consolas"/>
                <a:sym typeface="Consolas"/>
              </a:rPr>
              <a:t>(lat, lon);</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function</a:t>
            </a:r>
            <a:r>
              <a:rPr lang="en" sz="900">
                <a:solidFill>
                  <a:srgbClr val="24292E"/>
                </a:solidFill>
                <a:highlight>
                  <a:schemeClr val="lt2"/>
                </a:highlight>
                <a:latin typeface="Consolas"/>
                <a:ea typeface="Consolas"/>
                <a:cs typeface="Consolas"/>
                <a:sym typeface="Consolas"/>
              </a:rPr>
              <a:t> </a:t>
            </a:r>
            <a:r>
              <a:rPr lang="en" sz="900">
                <a:solidFill>
                  <a:srgbClr val="6F42C1"/>
                </a:solidFill>
                <a:highlight>
                  <a:schemeClr val="lt2"/>
                </a:highlight>
                <a:latin typeface="Consolas"/>
                <a:ea typeface="Consolas"/>
                <a:cs typeface="Consolas"/>
                <a:sym typeface="Consolas"/>
              </a:rPr>
              <a:t>redirect</a:t>
            </a:r>
            <a:r>
              <a:rPr lang="en" sz="900">
                <a:solidFill>
                  <a:srgbClr val="24292E"/>
                </a:solidFill>
                <a:highlight>
                  <a:schemeClr val="lt2"/>
                </a:highlight>
                <a:latin typeface="Consolas"/>
                <a:ea typeface="Consolas"/>
                <a:cs typeface="Consolas"/>
                <a:sym typeface="Consolas"/>
              </a:rPr>
              <a:t>(lat, lon) {</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6A737D"/>
                </a:solidFill>
                <a:highlight>
                  <a:schemeClr val="lt2"/>
                </a:highlight>
                <a:latin typeface="Consolas"/>
                <a:ea typeface="Consolas"/>
                <a:cs typeface="Consolas"/>
                <a:sym typeface="Consolas"/>
              </a:rPr>
              <a:t>// Compare latitude and longitude values</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if</a:t>
            </a:r>
            <a:r>
              <a:rPr lang="en" sz="900">
                <a:solidFill>
                  <a:srgbClr val="24292E"/>
                </a:solidFill>
                <a:highlight>
                  <a:schemeClr val="lt2"/>
                </a:highlight>
                <a:latin typeface="Consolas"/>
                <a:ea typeface="Consolas"/>
                <a:cs typeface="Consolas"/>
                <a:sym typeface="Consolas"/>
              </a:rPr>
              <a:t> (lat </a:t>
            </a:r>
            <a:r>
              <a:rPr lang="en" sz="900">
                <a:solidFill>
                  <a:srgbClr val="D73A49"/>
                </a:solidFill>
                <a:highlight>
                  <a:schemeClr val="lt2"/>
                </a:highlight>
                <a:latin typeface="Consolas"/>
                <a:ea typeface="Consolas"/>
                <a:cs typeface="Consolas"/>
                <a:sym typeface="Consolas"/>
              </a:rPr>
              <a:t>&gt;=</a:t>
            </a:r>
            <a:r>
              <a:rPr lang="en" sz="900">
                <a:solidFill>
                  <a:srgbClr val="24292E"/>
                </a:solidFill>
                <a:highlight>
                  <a:schemeClr val="lt2"/>
                </a:highlight>
                <a:latin typeface="Consolas"/>
                <a:ea typeface="Consolas"/>
                <a:cs typeface="Consolas"/>
                <a:sym typeface="Consolas"/>
              </a:rPr>
              <a:t> </a:t>
            </a:r>
            <a:r>
              <a:rPr lang="en" sz="900">
                <a:solidFill>
                  <a:srgbClr val="005CC5"/>
                </a:solidFill>
                <a:highlight>
                  <a:schemeClr val="lt2"/>
                </a:highlight>
                <a:latin typeface="Consolas"/>
                <a:ea typeface="Consolas"/>
                <a:cs typeface="Consolas"/>
                <a:sym typeface="Consolas"/>
              </a:rPr>
              <a:t>30</a:t>
            </a: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&amp;&amp;</a:t>
            </a:r>
            <a:r>
              <a:rPr lang="en" sz="900">
                <a:solidFill>
                  <a:srgbClr val="24292E"/>
                </a:solidFill>
                <a:highlight>
                  <a:schemeClr val="lt2"/>
                </a:highlight>
                <a:latin typeface="Consolas"/>
                <a:ea typeface="Consolas"/>
                <a:cs typeface="Consolas"/>
                <a:sym typeface="Consolas"/>
              </a:rPr>
              <a:t> lon </a:t>
            </a:r>
            <a:r>
              <a:rPr lang="en" sz="900">
                <a:solidFill>
                  <a:srgbClr val="D73A49"/>
                </a:solidFill>
                <a:highlight>
                  <a:schemeClr val="lt2"/>
                </a:highlight>
                <a:latin typeface="Consolas"/>
                <a:ea typeface="Consolas"/>
                <a:cs typeface="Consolas"/>
                <a:sym typeface="Consolas"/>
              </a:rPr>
              <a:t>&gt;=</a:t>
            </a:r>
            <a:r>
              <a:rPr lang="en" sz="900">
                <a:solidFill>
                  <a:srgbClr val="24292E"/>
                </a:solidFill>
                <a:highlight>
                  <a:schemeClr val="lt2"/>
                </a:highlight>
                <a:latin typeface="Consolas"/>
                <a:ea typeface="Consolas"/>
                <a:cs typeface="Consolas"/>
                <a:sym typeface="Consolas"/>
              </a:rPr>
              <a:t> </a:t>
            </a:r>
            <a:r>
              <a:rPr lang="en" sz="900">
                <a:solidFill>
                  <a:srgbClr val="005CC5"/>
                </a:solidFill>
                <a:highlight>
                  <a:schemeClr val="lt2"/>
                </a:highlight>
                <a:latin typeface="Consolas"/>
                <a:ea typeface="Consolas"/>
                <a:cs typeface="Consolas"/>
                <a:sym typeface="Consolas"/>
              </a:rPr>
              <a:t>90</a:t>
            </a:r>
            <a:r>
              <a:rPr lang="en" sz="900">
                <a:solidFill>
                  <a:srgbClr val="24292E"/>
                </a:solidFill>
                <a:highlight>
                  <a:schemeClr val="lt2"/>
                </a:highlight>
                <a:latin typeface="Consolas"/>
                <a:ea typeface="Consolas"/>
                <a:cs typeface="Consolas"/>
                <a:sym typeface="Consolas"/>
              </a:rPr>
              <a:t>) {</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6A737D"/>
                </a:solidFill>
                <a:highlight>
                  <a:schemeClr val="lt2"/>
                </a:highlight>
                <a:latin typeface="Consolas"/>
                <a:ea typeface="Consolas"/>
                <a:cs typeface="Consolas"/>
                <a:sym typeface="Consolas"/>
              </a:rPr>
              <a:t>// Redirect to a new page</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005CC5"/>
                </a:solidFill>
                <a:highlight>
                  <a:schemeClr val="lt2"/>
                </a:highlight>
                <a:latin typeface="Consolas"/>
                <a:ea typeface="Consolas"/>
                <a:cs typeface="Consolas"/>
                <a:sym typeface="Consolas"/>
              </a:rPr>
              <a:t>window</a:t>
            </a:r>
            <a:r>
              <a:rPr lang="en" sz="900">
                <a:solidFill>
                  <a:srgbClr val="24292E"/>
                </a:solidFill>
                <a:highlight>
                  <a:schemeClr val="lt2"/>
                </a:highlight>
                <a:latin typeface="Consolas"/>
                <a:ea typeface="Consolas"/>
                <a:cs typeface="Consolas"/>
                <a:sym typeface="Consolas"/>
              </a:rPr>
              <a:t>.</a:t>
            </a:r>
            <a:r>
              <a:rPr lang="en" sz="900">
                <a:solidFill>
                  <a:srgbClr val="005CC5"/>
                </a:solidFill>
                <a:highlight>
                  <a:schemeClr val="lt2"/>
                </a:highlight>
                <a:latin typeface="Consolas"/>
                <a:ea typeface="Consolas"/>
                <a:cs typeface="Consolas"/>
                <a:sym typeface="Consolas"/>
              </a:rPr>
              <a:t>location</a:t>
            </a:r>
            <a:r>
              <a:rPr lang="en" sz="900">
                <a:solidFill>
                  <a:srgbClr val="24292E"/>
                </a:solidFill>
                <a:highlight>
                  <a:schemeClr val="lt2"/>
                </a:highlight>
                <a:latin typeface="Consolas"/>
                <a:ea typeface="Consolas"/>
                <a:cs typeface="Consolas"/>
                <a:sym typeface="Consolas"/>
              </a:rPr>
              <a:t>.</a:t>
            </a:r>
            <a:r>
              <a:rPr lang="en" sz="900">
                <a:solidFill>
                  <a:srgbClr val="005CC5"/>
                </a:solidFill>
                <a:highlight>
                  <a:schemeClr val="lt2"/>
                </a:highlight>
                <a:latin typeface="Consolas"/>
                <a:ea typeface="Consolas"/>
                <a:cs typeface="Consolas"/>
                <a:sym typeface="Consolas"/>
              </a:rPr>
              <a:t>href</a:t>
            </a: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a:t>
            </a:r>
            <a:r>
              <a:rPr lang="en" sz="900">
                <a:solidFill>
                  <a:srgbClr val="24292E"/>
                </a:solidFill>
                <a:highlight>
                  <a:schemeClr val="lt2"/>
                </a:highlight>
                <a:latin typeface="Consolas"/>
                <a:ea typeface="Consolas"/>
                <a:cs typeface="Consolas"/>
                <a:sym typeface="Consolas"/>
              </a:rPr>
              <a:t> </a:t>
            </a:r>
            <a:r>
              <a:rPr lang="en" sz="900">
                <a:solidFill>
                  <a:srgbClr val="032F62"/>
                </a:solidFill>
                <a:highlight>
                  <a:schemeClr val="lt2"/>
                </a:highlight>
                <a:latin typeface="Consolas"/>
                <a:ea typeface="Consolas"/>
                <a:cs typeface="Consolas"/>
                <a:sym typeface="Consolas"/>
              </a:rPr>
              <a:t>"westcoast.html"</a:t>
            </a:r>
            <a:r>
              <a:rPr lang="en" sz="900">
                <a:solidFill>
                  <a:srgbClr val="24292E"/>
                </a:solidFill>
                <a:highlight>
                  <a:schemeClr val="lt2"/>
                </a:highlight>
                <a:latin typeface="Consolas"/>
                <a:ea typeface="Consolas"/>
                <a:cs typeface="Consolas"/>
                <a:sym typeface="Consolas"/>
              </a:rPr>
              <a:t>;</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 </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else</a:t>
            </a:r>
            <a:r>
              <a:rPr lang="en" sz="900">
                <a:solidFill>
                  <a:srgbClr val="24292E"/>
                </a:solidFill>
                <a:highlight>
                  <a:schemeClr val="lt2"/>
                </a:highlight>
                <a:latin typeface="Consolas"/>
                <a:ea typeface="Consolas"/>
                <a:cs typeface="Consolas"/>
                <a:sym typeface="Consolas"/>
              </a:rPr>
              <a:t> {</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r>
              <a:rPr lang="en" sz="900">
                <a:solidFill>
                  <a:srgbClr val="005CC5"/>
                </a:solidFill>
                <a:highlight>
                  <a:schemeClr val="lt2"/>
                </a:highlight>
                <a:latin typeface="Consolas"/>
                <a:ea typeface="Consolas"/>
                <a:cs typeface="Consolas"/>
                <a:sym typeface="Consolas"/>
              </a:rPr>
              <a:t>window</a:t>
            </a:r>
            <a:r>
              <a:rPr lang="en" sz="900">
                <a:solidFill>
                  <a:srgbClr val="24292E"/>
                </a:solidFill>
                <a:highlight>
                  <a:schemeClr val="lt2"/>
                </a:highlight>
                <a:latin typeface="Consolas"/>
                <a:ea typeface="Consolas"/>
                <a:cs typeface="Consolas"/>
                <a:sym typeface="Consolas"/>
              </a:rPr>
              <a:t>.</a:t>
            </a:r>
            <a:r>
              <a:rPr lang="en" sz="900">
                <a:solidFill>
                  <a:srgbClr val="005CC5"/>
                </a:solidFill>
                <a:highlight>
                  <a:schemeClr val="lt2"/>
                </a:highlight>
                <a:latin typeface="Consolas"/>
                <a:ea typeface="Consolas"/>
                <a:cs typeface="Consolas"/>
                <a:sym typeface="Consolas"/>
              </a:rPr>
              <a:t>location</a:t>
            </a:r>
            <a:r>
              <a:rPr lang="en" sz="900">
                <a:solidFill>
                  <a:srgbClr val="24292E"/>
                </a:solidFill>
                <a:highlight>
                  <a:schemeClr val="lt2"/>
                </a:highlight>
                <a:latin typeface="Consolas"/>
                <a:ea typeface="Consolas"/>
                <a:cs typeface="Consolas"/>
                <a:sym typeface="Consolas"/>
              </a:rPr>
              <a:t>.</a:t>
            </a:r>
            <a:r>
              <a:rPr lang="en" sz="900">
                <a:solidFill>
                  <a:srgbClr val="005CC5"/>
                </a:solidFill>
                <a:highlight>
                  <a:schemeClr val="lt2"/>
                </a:highlight>
                <a:latin typeface="Consolas"/>
                <a:ea typeface="Consolas"/>
                <a:cs typeface="Consolas"/>
                <a:sym typeface="Consolas"/>
              </a:rPr>
              <a:t>href</a:t>
            </a:r>
            <a:r>
              <a:rPr lang="en" sz="900">
                <a:solidFill>
                  <a:srgbClr val="24292E"/>
                </a:solidFill>
                <a:highlight>
                  <a:schemeClr val="lt2"/>
                </a:highlight>
                <a:latin typeface="Consolas"/>
                <a:ea typeface="Consolas"/>
                <a:cs typeface="Consolas"/>
                <a:sym typeface="Consolas"/>
              </a:rPr>
              <a:t> </a:t>
            </a:r>
            <a:r>
              <a:rPr lang="en" sz="900">
                <a:solidFill>
                  <a:srgbClr val="D73A49"/>
                </a:solidFill>
                <a:highlight>
                  <a:schemeClr val="lt2"/>
                </a:highlight>
                <a:latin typeface="Consolas"/>
                <a:ea typeface="Consolas"/>
                <a:cs typeface="Consolas"/>
                <a:sym typeface="Consolas"/>
              </a:rPr>
              <a:t>=</a:t>
            </a:r>
            <a:r>
              <a:rPr lang="en" sz="900">
                <a:solidFill>
                  <a:srgbClr val="24292E"/>
                </a:solidFill>
                <a:highlight>
                  <a:schemeClr val="lt2"/>
                </a:highlight>
                <a:latin typeface="Consolas"/>
                <a:ea typeface="Consolas"/>
                <a:cs typeface="Consolas"/>
                <a:sym typeface="Consolas"/>
              </a:rPr>
              <a:t> </a:t>
            </a:r>
            <a:r>
              <a:rPr lang="en" sz="900">
                <a:solidFill>
                  <a:srgbClr val="032F62"/>
                </a:solidFill>
                <a:highlight>
                  <a:schemeClr val="lt2"/>
                </a:highlight>
                <a:latin typeface="Consolas"/>
                <a:ea typeface="Consolas"/>
                <a:cs typeface="Consolas"/>
                <a:sym typeface="Consolas"/>
              </a:rPr>
              <a:t>"eastcoast.html"</a:t>
            </a:r>
            <a:r>
              <a:rPr lang="en" sz="900">
                <a:solidFill>
                  <a:srgbClr val="24292E"/>
                </a:solidFill>
                <a:highlight>
                  <a:schemeClr val="lt2"/>
                </a:highlight>
                <a:latin typeface="Consolas"/>
                <a:ea typeface="Consolas"/>
                <a:cs typeface="Consolas"/>
                <a:sym typeface="Consolas"/>
              </a:rPr>
              <a:t>;</a:t>
            </a:r>
            <a:endParaRPr sz="900">
              <a:solidFill>
                <a:srgbClr val="24292E"/>
              </a:solidFill>
              <a:highlight>
                <a:schemeClr val="lt2"/>
              </a:highlight>
              <a:latin typeface="Consolas"/>
              <a:ea typeface="Consolas"/>
              <a:cs typeface="Consolas"/>
              <a:sym typeface="Consolas"/>
            </a:endParaRPr>
          </a:p>
          <a:p>
            <a:pPr indent="0" lvl="0" marL="0" rtl="0" algn="l">
              <a:spcBef>
                <a:spcPts val="0"/>
              </a:spcBef>
              <a:spcAft>
                <a:spcPts val="0"/>
              </a:spcAft>
              <a:buNone/>
            </a:pPr>
            <a:r>
              <a:rPr lang="en" sz="900">
                <a:solidFill>
                  <a:srgbClr val="24292E"/>
                </a:solidFill>
                <a:highlight>
                  <a:schemeClr val="lt2"/>
                </a:highlight>
                <a:latin typeface="Consolas"/>
                <a:ea typeface="Consolas"/>
                <a:cs typeface="Consolas"/>
                <a:sym typeface="Consolas"/>
              </a:rPr>
              <a:t>    }</a:t>
            </a:r>
            <a:endParaRPr sz="900">
              <a:solidFill>
                <a:srgbClr val="24292E"/>
              </a:solidFill>
              <a:highlight>
                <a:schemeClr val="lt2"/>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24292E"/>
                </a:solidFill>
                <a:highlight>
                  <a:schemeClr val="lt2"/>
                </a:highlight>
                <a:latin typeface="Consolas"/>
                <a:ea typeface="Consolas"/>
                <a:cs typeface="Consolas"/>
                <a:sym typeface="Consolas"/>
              </a:rPr>
              <a:t>}</a:t>
            </a:r>
            <a:endParaRPr sz="900">
              <a:solidFill>
                <a:srgbClr val="24292E"/>
              </a:solidFill>
              <a:highlight>
                <a:schemeClr val="lt2"/>
              </a:highlight>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0" y="1850"/>
            <a:ext cx="9144000" cy="9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Morning </a:t>
            </a:r>
            <a:r>
              <a:rPr b="1" lang="en"/>
              <a:t>Check-In ✔</a:t>
            </a:r>
            <a:endParaRPr b="1"/>
          </a:p>
        </p:txBody>
      </p:sp>
      <p:sp>
        <p:nvSpPr>
          <p:cNvPr id="124" name="Google Shape;124;p22"/>
          <p:cNvSpPr txBox="1"/>
          <p:nvPr>
            <p:ph idx="1" type="subTitle"/>
          </p:nvPr>
        </p:nvSpPr>
        <p:spPr>
          <a:xfrm>
            <a:off x="0" y="712825"/>
            <a:ext cx="9144000" cy="2444400"/>
          </a:xfrm>
          <a:prstGeom prst="rect">
            <a:avLst/>
          </a:prstGeom>
        </p:spPr>
        <p:txBody>
          <a:bodyPr anchorCtr="0" anchor="t" bIns="91425" lIns="91425" spcFirstLastPara="1" rIns="91425" wrap="square" tIns="91425">
            <a:noAutofit/>
          </a:bodyPr>
          <a:lstStyle/>
          <a:p>
            <a:pPr indent="0" lvl="0" marL="152400" marR="152400" rtl="0" algn="ctr">
              <a:lnSpc>
                <a:spcPct val="145000"/>
              </a:lnSpc>
              <a:spcBef>
                <a:spcPts val="0"/>
              </a:spcBef>
              <a:spcAft>
                <a:spcPts val="1200"/>
              </a:spcAft>
              <a:buNone/>
            </a:pPr>
            <a:r>
              <a:rPr lang="en" sz="1400">
                <a:solidFill>
                  <a:srgbClr val="24292E"/>
                </a:solidFill>
                <a:highlight>
                  <a:srgbClr val="F6F8FA"/>
                </a:highlight>
              </a:rPr>
              <a:t>Write a function that takes in an integer and </a:t>
            </a:r>
            <a:r>
              <a:rPr lang="en" sz="1400">
                <a:solidFill>
                  <a:srgbClr val="24292E"/>
                </a:solidFill>
                <a:highlight>
                  <a:srgbClr val="F6F8FA"/>
                </a:highlight>
              </a:rPr>
              <a:t>outputs </a:t>
            </a:r>
            <a:br>
              <a:rPr lang="en" sz="1400">
                <a:solidFill>
                  <a:srgbClr val="24292E"/>
                </a:solidFill>
                <a:highlight>
                  <a:srgbClr val="F6F8FA"/>
                </a:highlight>
              </a:rPr>
            </a:br>
            <a:r>
              <a:rPr lang="en" sz="1400">
                <a:solidFill>
                  <a:srgbClr val="24292E"/>
                </a:solidFill>
                <a:highlight>
                  <a:srgbClr val="F6F8FA"/>
                </a:highlight>
              </a:rPr>
              <a:t>the sum of all the numbers from 1 to that integer.</a:t>
            </a:r>
            <a:endParaRPr sz="1400"/>
          </a:p>
        </p:txBody>
      </p:sp>
      <p:pic>
        <p:nvPicPr>
          <p:cNvPr id="125" name="Google Shape;125;p22"/>
          <p:cNvPicPr preferRelativeResize="0"/>
          <p:nvPr/>
        </p:nvPicPr>
        <p:blipFill>
          <a:blip r:embed="rId3">
            <a:alphaModFix/>
          </a:blip>
          <a:stretch>
            <a:fillRect/>
          </a:stretch>
        </p:blipFill>
        <p:spPr>
          <a:xfrm>
            <a:off x="631425" y="1591825"/>
            <a:ext cx="7497350" cy="3448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241" name="Shape 241"/>
        <p:cNvGrpSpPr/>
        <p:nvPr/>
      </p:nvGrpSpPr>
      <p:grpSpPr>
        <a:xfrm>
          <a:off x="0" y="0"/>
          <a:ext cx="0" cy="0"/>
          <a:chOff x="0" y="0"/>
          <a:chExt cx="0" cy="0"/>
        </a:xfrm>
      </p:grpSpPr>
      <p:sp>
        <p:nvSpPr>
          <p:cNvPr id="242" name="Google Shape;242;p40"/>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Arial"/>
                <a:ea typeface="Arial"/>
                <a:cs typeface="Arial"/>
                <a:sym typeface="Arial"/>
              </a:rPr>
              <a:t>Introduction to the DOM</a:t>
            </a:r>
            <a:r>
              <a:rPr lang="en">
                <a:solidFill>
                  <a:srgbClr val="FFFFFF"/>
                </a:solidFill>
                <a:latin typeface="Arial"/>
                <a:ea typeface="Arial"/>
                <a:cs typeface="Arial"/>
                <a:sym typeface="Arial"/>
              </a:rPr>
              <a:t> </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243" name="Google Shape;243;p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247" name="Shape 247"/>
        <p:cNvGrpSpPr/>
        <p:nvPr/>
      </p:nvGrpSpPr>
      <p:grpSpPr>
        <a:xfrm>
          <a:off x="0" y="0"/>
          <a:ext cx="0" cy="0"/>
          <a:chOff x="0" y="0"/>
          <a:chExt cx="0" cy="0"/>
        </a:xfrm>
      </p:grpSpPr>
      <p:sp>
        <p:nvSpPr>
          <p:cNvPr id="248" name="Google Shape;248;p41"/>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a</a:t>
            </a:r>
            <a:r>
              <a:rPr lang="en">
                <a:solidFill>
                  <a:srgbClr val="FFFFFF"/>
                </a:solidFill>
                <a:latin typeface="Arial"/>
                <a:ea typeface="Arial"/>
                <a:cs typeface="Arial"/>
                <a:sym typeface="Arial"/>
              </a:rPr>
              <a:t>re the </a:t>
            </a:r>
            <a:r>
              <a:rPr lang="en">
                <a:latin typeface="Arial"/>
                <a:ea typeface="Arial"/>
                <a:cs typeface="Arial"/>
                <a:sym typeface="Arial"/>
              </a:rPr>
              <a:t>t</a:t>
            </a:r>
            <a:r>
              <a:rPr lang="en">
                <a:solidFill>
                  <a:srgbClr val="FFFFFF"/>
                </a:solidFill>
                <a:latin typeface="Arial"/>
                <a:ea typeface="Arial"/>
                <a:cs typeface="Arial"/>
                <a:sym typeface="Arial"/>
              </a:rPr>
              <a:t>hree </a:t>
            </a:r>
            <a:r>
              <a:rPr lang="en">
                <a:latin typeface="Arial"/>
                <a:ea typeface="Arial"/>
                <a:cs typeface="Arial"/>
                <a:sym typeface="Arial"/>
              </a:rPr>
              <a:t>b</a:t>
            </a:r>
            <a:r>
              <a:rPr lang="en">
                <a:solidFill>
                  <a:srgbClr val="FFFFFF"/>
                </a:solidFill>
                <a:latin typeface="Arial"/>
                <a:ea typeface="Arial"/>
                <a:cs typeface="Arial"/>
                <a:sym typeface="Arial"/>
              </a:rPr>
              <a:t>uilding </a:t>
            </a:r>
            <a:br>
              <a:rPr lang="en">
                <a:solidFill>
                  <a:srgbClr val="FFFFFF"/>
                </a:solidFill>
                <a:latin typeface="Arial"/>
                <a:ea typeface="Arial"/>
                <a:cs typeface="Arial"/>
                <a:sym typeface="Arial"/>
              </a:rPr>
            </a:br>
            <a:r>
              <a:rPr lang="en">
                <a:latin typeface="Arial"/>
                <a:ea typeface="Arial"/>
                <a:cs typeface="Arial"/>
                <a:sym typeface="Arial"/>
              </a:rPr>
              <a:t>b</a:t>
            </a:r>
            <a:r>
              <a:rPr lang="en">
                <a:solidFill>
                  <a:srgbClr val="FFFFFF"/>
                </a:solidFill>
                <a:latin typeface="Arial"/>
                <a:ea typeface="Arial"/>
                <a:cs typeface="Arial"/>
                <a:sym typeface="Arial"/>
              </a:rPr>
              <a:t>locks of the </a:t>
            </a:r>
            <a:r>
              <a:rPr lang="en">
                <a:latin typeface="Arial"/>
                <a:ea typeface="Arial"/>
                <a:cs typeface="Arial"/>
                <a:sym typeface="Arial"/>
              </a:rPr>
              <a:t>w</a:t>
            </a:r>
            <a:r>
              <a:rPr lang="en">
                <a:solidFill>
                  <a:srgbClr val="FFFFFF"/>
                </a:solidFill>
                <a:latin typeface="Arial"/>
                <a:ea typeface="Arial"/>
                <a:cs typeface="Arial"/>
                <a:sym typeface="Arial"/>
              </a:rPr>
              <a:t>eb? </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249" name="Google Shape;249;p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p:nvPr/>
        </p:nvSpPr>
        <p:spPr>
          <a:xfrm>
            <a:off x="-24025" y="-32050"/>
            <a:ext cx="9180300" cy="689100"/>
          </a:xfrm>
          <a:prstGeom prst="rect">
            <a:avLst/>
          </a:prstGeom>
          <a:solidFill>
            <a:srgbClr val="28C8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Building Blocks of the Web</a:t>
            </a:r>
            <a:endParaRPr/>
          </a:p>
        </p:txBody>
      </p:sp>
      <p:sp>
        <p:nvSpPr>
          <p:cNvPr id="256" name="Google Shape;256;p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graphicFrame>
        <p:nvGraphicFramePr>
          <p:cNvPr id="257" name="Google Shape;257;p42"/>
          <p:cNvGraphicFramePr/>
          <p:nvPr/>
        </p:nvGraphicFramePr>
        <p:xfrm>
          <a:off x="453563" y="1015938"/>
          <a:ext cx="3000000" cy="3000000"/>
        </p:xfrm>
        <a:graphic>
          <a:graphicData uri="http://schemas.openxmlformats.org/drawingml/2006/table">
            <a:tbl>
              <a:tblPr>
                <a:noFill/>
                <a:tableStyleId>{6B1D083E-3ED4-4313-80DA-BB0AC6DC11CB}</a:tableStyleId>
              </a:tblPr>
              <a:tblGrid>
                <a:gridCol w="2745625"/>
                <a:gridCol w="2745625"/>
                <a:gridCol w="2745625"/>
              </a:tblGrid>
              <a:tr h="451950">
                <a:tc>
                  <a:txBody>
                    <a:bodyPr/>
                    <a:lstStyle/>
                    <a:p>
                      <a:pPr indent="0" lvl="0" marL="0" rtl="0" algn="ctr">
                        <a:spcBef>
                          <a:spcPts val="0"/>
                        </a:spcBef>
                        <a:spcAft>
                          <a:spcPts val="0"/>
                        </a:spcAft>
                        <a:buNone/>
                      </a:pPr>
                      <a:r>
                        <a:rPr b="1" lang="en">
                          <a:solidFill>
                            <a:srgbClr val="FFFFFF"/>
                          </a:solidFill>
                        </a:rPr>
                        <a:t>HTML</a:t>
                      </a:r>
                      <a:endParaRPr b="1">
                        <a:solidFill>
                          <a:srgbClr val="FFFFFF"/>
                        </a:solidFill>
                      </a:endParaRPr>
                    </a:p>
                  </a:txBody>
                  <a:tcPr marT="91425" marB="91425" marR="91425" marL="137150" anchor="b">
                    <a:solidFill>
                      <a:srgbClr val="FF0000">
                        <a:alpha val="71520"/>
                      </a:srgbClr>
                    </a:solidFill>
                  </a:tcPr>
                </a:tc>
                <a:tc>
                  <a:txBody>
                    <a:bodyPr/>
                    <a:lstStyle/>
                    <a:p>
                      <a:pPr indent="0" lvl="0" marL="0" rtl="0" algn="ctr">
                        <a:spcBef>
                          <a:spcPts val="0"/>
                        </a:spcBef>
                        <a:spcAft>
                          <a:spcPts val="0"/>
                        </a:spcAft>
                        <a:buNone/>
                      </a:pPr>
                      <a:r>
                        <a:rPr b="1" lang="en">
                          <a:solidFill>
                            <a:srgbClr val="FFFFFF"/>
                          </a:solidFill>
                        </a:rPr>
                        <a:t>CSS</a:t>
                      </a:r>
                      <a:endParaRPr b="1">
                        <a:solidFill>
                          <a:srgbClr val="FFFFFF"/>
                        </a:solidFill>
                      </a:endParaRPr>
                    </a:p>
                  </a:txBody>
                  <a:tcPr marT="91425" marB="91425" marR="91425" marL="137150" anchor="b">
                    <a:solidFill>
                      <a:srgbClr val="6D9EEB"/>
                    </a:solidFill>
                  </a:tcPr>
                </a:tc>
                <a:tc>
                  <a:txBody>
                    <a:bodyPr/>
                    <a:lstStyle/>
                    <a:p>
                      <a:pPr indent="0" lvl="0" marL="0" rtl="0" algn="ctr">
                        <a:spcBef>
                          <a:spcPts val="0"/>
                        </a:spcBef>
                        <a:spcAft>
                          <a:spcPts val="0"/>
                        </a:spcAft>
                        <a:buNone/>
                      </a:pPr>
                      <a:r>
                        <a:rPr b="1" lang="en"/>
                        <a:t>JavaScript</a:t>
                      </a:r>
                      <a:endParaRPr b="1"/>
                    </a:p>
                  </a:txBody>
                  <a:tcPr marT="91425" marB="91425" marR="91425" marL="137150" anchor="b">
                    <a:solidFill>
                      <a:srgbClr val="FFD966"/>
                    </a:solidFill>
                  </a:tcPr>
                </a:tc>
              </a:tr>
              <a:tr h="3003175">
                <a:tc>
                  <a:txBody>
                    <a:bodyPr/>
                    <a:lstStyle/>
                    <a:p>
                      <a:pPr indent="0" lvl="0" marL="0" rtl="0" algn="l">
                        <a:spcBef>
                          <a:spcPts val="0"/>
                        </a:spcBef>
                        <a:spcAft>
                          <a:spcPts val="0"/>
                        </a:spcAft>
                        <a:buNone/>
                      </a:pPr>
                      <a:r>
                        <a:rPr lang="en" sz="1300"/>
                        <a:t>Used to write content.</a:t>
                      </a:r>
                      <a:endParaRPr sz="1300"/>
                    </a:p>
                  </a:txBody>
                  <a:tcPr marT="182875" marB="182875" marR="182875" marL="182875"/>
                </a:tc>
                <a:tc>
                  <a:txBody>
                    <a:bodyPr/>
                    <a:lstStyle/>
                    <a:p>
                      <a:pPr indent="0" lvl="0" marL="0" rtl="0" algn="l">
                        <a:spcBef>
                          <a:spcPts val="0"/>
                        </a:spcBef>
                        <a:spcAft>
                          <a:spcPts val="0"/>
                        </a:spcAft>
                        <a:buNone/>
                      </a:pPr>
                      <a:r>
                        <a:rPr lang="en" sz="1300"/>
                        <a:t>Used to format content.</a:t>
                      </a:r>
                      <a:endParaRPr sz="1300"/>
                    </a:p>
                  </a:txBody>
                  <a:tcPr marT="182875" marB="182875" marR="182875" marL="182875"/>
                </a:tc>
                <a:tc>
                  <a:txBody>
                    <a:bodyPr/>
                    <a:lstStyle/>
                    <a:p>
                      <a:pPr indent="0" lvl="0" marL="0" rtl="0" algn="l">
                        <a:spcBef>
                          <a:spcPts val="0"/>
                        </a:spcBef>
                        <a:spcAft>
                          <a:spcPts val="0"/>
                        </a:spcAft>
                        <a:buNone/>
                      </a:pPr>
                      <a:r>
                        <a:rPr lang="en" sz="1300"/>
                        <a:t>Used to create dynamic web applications that take in user inputs, change what’s displayed to users, animate elements, and much more.</a:t>
                      </a:r>
                      <a:endParaRPr sz="1300"/>
                    </a:p>
                  </a:txBody>
                  <a:tcPr marT="182875" marB="182875" marR="182875" marL="182875"/>
                </a:tc>
              </a:tr>
            </a:tbl>
          </a:graphicData>
        </a:graphic>
      </p:graphicFrame>
      <p:pic>
        <p:nvPicPr>
          <p:cNvPr id="258" name="Google Shape;258;p42"/>
          <p:cNvPicPr preferRelativeResize="0"/>
          <p:nvPr/>
        </p:nvPicPr>
        <p:blipFill>
          <a:blip r:embed="rId3">
            <a:alphaModFix/>
          </a:blip>
          <a:stretch>
            <a:fillRect/>
          </a:stretch>
        </p:blipFill>
        <p:spPr>
          <a:xfrm>
            <a:off x="6772675" y="2776175"/>
            <a:ext cx="1016751" cy="1424274"/>
          </a:xfrm>
          <a:prstGeom prst="rect">
            <a:avLst/>
          </a:prstGeom>
          <a:noFill/>
          <a:ln>
            <a:noFill/>
          </a:ln>
        </p:spPr>
      </p:pic>
      <p:pic>
        <p:nvPicPr>
          <p:cNvPr id="259" name="Google Shape;259;p42"/>
          <p:cNvPicPr preferRelativeResize="0"/>
          <p:nvPr/>
        </p:nvPicPr>
        <p:blipFill>
          <a:blip r:embed="rId4">
            <a:alphaModFix/>
          </a:blip>
          <a:stretch>
            <a:fillRect/>
          </a:stretch>
        </p:blipFill>
        <p:spPr>
          <a:xfrm>
            <a:off x="4063625" y="2748100"/>
            <a:ext cx="1016751" cy="1424274"/>
          </a:xfrm>
          <a:prstGeom prst="rect">
            <a:avLst/>
          </a:prstGeom>
          <a:noFill/>
          <a:ln>
            <a:noFill/>
          </a:ln>
        </p:spPr>
      </p:pic>
      <p:pic>
        <p:nvPicPr>
          <p:cNvPr id="260" name="Google Shape;260;p42"/>
          <p:cNvPicPr preferRelativeResize="0"/>
          <p:nvPr/>
        </p:nvPicPr>
        <p:blipFill>
          <a:blip r:embed="rId5">
            <a:alphaModFix/>
          </a:blip>
          <a:stretch>
            <a:fillRect/>
          </a:stretch>
        </p:blipFill>
        <p:spPr>
          <a:xfrm>
            <a:off x="1203575" y="2765941"/>
            <a:ext cx="1016751" cy="14345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264" name="Shape 264"/>
        <p:cNvGrpSpPr/>
        <p:nvPr/>
      </p:nvGrpSpPr>
      <p:grpSpPr>
        <a:xfrm>
          <a:off x="0" y="0"/>
          <a:ext cx="0" cy="0"/>
          <a:chOff x="0" y="0"/>
          <a:chExt cx="0" cy="0"/>
        </a:xfrm>
      </p:grpSpPr>
      <p:sp>
        <p:nvSpPr>
          <p:cNvPr id="265" name="Google Shape;265;p43"/>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(or where) do we </a:t>
            </a:r>
            <a:br>
              <a:rPr lang="en"/>
            </a:br>
            <a:r>
              <a:rPr lang="en"/>
              <a:t>connect all three?</a:t>
            </a:r>
            <a:endParaRPr/>
          </a:p>
        </p:txBody>
      </p:sp>
      <p:sp>
        <p:nvSpPr>
          <p:cNvPr id="266" name="Google Shape;266;p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4"/>
          <p:cNvSpPr/>
          <p:nvPr/>
        </p:nvSpPr>
        <p:spPr>
          <a:xfrm>
            <a:off x="-24025" y="-32050"/>
            <a:ext cx="9180300" cy="689100"/>
          </a:xfrm>
          <a:prstGeom prst="rect">
            <a:avLst/>
          </a:prstGeom>
          <a:solidFill>
            <a:srgbClr val="28C8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sp>
        <p:nvSpPr>
          <p:cNvPr id="273" name="Google Shape;273;p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They Are Connected in the Web Browser</a:t>
            </a:r>
            <a:endParaRPr/>
          </a:p>
        </p:txBody>
      </p:sp>
      <p:sp>
        <p:nvSpPr>
          <p:cNvPr id="274" name="Google Shape;274;p44"/>
          <p:cNvSpPr txBox="1"/>
          <p:nvPr>
            <p:ph idx="1" type="subTitle"/>
          </p:nvPr>
        </p:nvSpPr>
        <p:spPr>
          <a:xfrm>
            <a:off x="0" y="675975"/>
            <a:ext cx="8520900" cy="6084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t>The browser brings together HTML, CSS, and JavaScript to create interactive webpages and applications.</a:t>
            </a:r>
            <a:endParaRPr/>
          </a:p>
        </p:txBody>
      </p:sp>
      <p:sp>
        <p:nvSpPr>
          <p:cNvPr id="275" name="Google Shape;275;p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276" name="Google Shape;276;p44"/>
          <p:cNvPicPr preferRelativeResize="0"/>
          <p:nvPr/>
        </p:nvPicPr>
        <p:blipFill>
          <a:blip r:embed="rId3">
            <a:alphaModFix/>
          </a:blip>
          <a:stretch>
            <a:fillRect/>
          </a:stretch>
        </p:blipFill>
        <p:spPr>
          <a:xfrm>
            <a:off x="1507541" y="1381813"/>
            <a:ext cx="6128918" cy="34374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i</a:t>
            </a:r>
            <a:r>
              <a:rPr lang="en">
                <a:solidFill>
                  <a:srgbClr val="FFFFFF"/>
                </a:solidFill>
                <a:latin typeface="Arial"/>
                <a:ea typeface="Arial"/>
                <a:cs typeface="Arial"/>
                <a:sym typeface="Arial"/>
              </a:rPr>
              <a:t>s a </a:t>
            </a:r>
            <a:r>
              <a:rPr lang="en">
                <a:latin typeface="Arial"/>
                <a:ea typeface="Arial"/>
                <a:cs typeface="Arial"/>
                <a:sym typeface="Arial"/>
              </a:rPr>
              <a:t>w</a:t>
            </a:r>
            <a:r>
              <a:rPr lang="en">
                <a:solidFill>
                  <a:srgbClr val="FFFFFF"/>
                </a:solidFill>
                <a:latin typeface="Arial"/>
                <a:ea typeface="Arial"/>
                <a:cs typeface="Arial"/>
                <a:sym typeface="Arial"/>
              </a:rPr>
              <a:t>eb </a:t>
            </a:r>
            <a:r>
              <a:rPr lang="en">
                <a:latin typeface="Arial"/>
                <a:ea typeface="Arial"/>
                <a:cs typeface="Arial"/>
                <a:sym typeface="Arial"/>
              </a:rPr>
              <a:t>b</a:t>
            </a:r>
            <a:r>
              <a:rPr lang="en">
                <a:solidFill>
                  <a:srgbClr val="FFFFFF"/>
                </a:solidFill>
                <a:latin typeface="Arial"/>
                <a:ea typeface="Arial"/>
                <a:cs typeface="Arial"/>
                <a:sym typeface="Arial"/>
              </a:rPr>
              <a:t>rowser?</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282" name="Google Shape;282;p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286" name="Shape 286"/>
        <p:cNvGrpSpPr/>
        <p:nvPr/>
      </p:nvGrpSpPr>
      <p:grpSpPr>
        <a:xfrm>
          <a:off x="0" y="0"/>
          <a:ext cx="0" cy="0"/>
          <a:chOff x="0" y="0"/>
          <a:chExt cx="0" cy="0"/>
        </a:xfrm>
      </p:grpSpPr>
      <p:sp>
        <p:nvSpPr>
          <p:cNvPr id="287" name="Google Shape;287;p46"/>
          <p:cNvSpPr txBox="1"/>
          <p:nvPr>
            <p:ph type="title"/>
          </p:nvPr>
        </p:nvSpPr>
        <p:spPr>
          <a:xfrm>
            <a:off x="1878625" y="1212950"/>
            <a:ext cx="6595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A </a:t>
            </a:r>
            <a:r>
              <a:rPr b="1" lang="en" sz="2400">
                <a:latin typeface="Roboto"/>
                <a:ea typeface="Roboto"/>
                <a:cs typeface="Roboto"/>
                <a:sym typeface="Roboto"/>
              </a:rPr>
              <a:t>web browser</a:t>
            </a:r>
            <a:r>
              <a:rPr lang="en" sz="2400">
                <a:latin typeface="Roboto Light"/>
                <a:ea typeface="Roboto Light"/>
                <a:cs typeface="Roboto Light"/>
                <a:sym typeface="Roboto Light"/>
              </a:rPr>
              <a:t>, or </a:t>
            </a:r>
            <a:r>
              <a:rPr b="1" lang="en" sz="2400">
                <a:latin typeface="Roboto"/>
                <a:ea typeface="Roboto"/>
                <a:cs typeface="Roboto"/>
                <a:sym typeface="Roboto"/>
              </a:rPr>
              <a:t>browser</a:t>
            </a:r>
            <a:r>
              <a:rPr lang="en" sz="2400">
                <a:latin typeface="Roboto Light"/>
                <a:ea typeface="Roboto Light"/>
                <a:cs typeface="Roboto Light"/>
                <a:sym typeface="Roboto Light"/>
              </a:rPr>
              <a:t>, is a program used to access information on the World Wide Web. Every webpage, image, and video on the web can be accessed via a specific Unified Resource Link (URL). This lets browsers retrieve these resources from a web server and display them on a user's device.</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288" name="Google Shape;288;p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289" name="Google Shape;289;p46"/>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293" name="Shape 293"/>
        <p:cNvGrpSpPr/>
        <p:nvPr/>
      </p:nvGrpSpPr>
      <p:grpSpPr>
        <a:xfrm>
          <a:off x="0" y="0"/>
          <a:ext cx="0" cy="0"/>
          <a:chOff x="0" y="0"/>
          <a:chExt cx="0" cy="0"/>
        </a:xfrm>
      </p:grpSpPr>
      <p:sp>
        <p:nvSpPr>
          <p:cNvPr id="294" name="Google Shape;294;p47"/>
          <p:cNvSpPr txBox="1"/>
          <p:nvPr>
            <p:ph type="title"/>
          </p:nvPr>
        </p:nvSpPr>
        <p:spPr>
          <a:xfrm>
            <a:off x="237100" y="2621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an application </a:t>
            </a:r>
            <a:br>
              <a:rPr lang="en"/>
            </a:br>
            <a:r>
              <a:rPr lang="en"/>
              <a:t>programming interface (API)?</a:t>
            </a:r>
            <a:endParaRPr/>
          </a:p>
        </p:txBody>
      </p:sp>
      <p:sp>
        <p:nvSpPr>
          <p:cNvPr id="295" name="Google Shape;295;p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296" name="Google Shape;296;p47"/>
          <p:cNvPicPr preferRelativeResize="0"/>
          <p:nvPr/>
        </p:nvPicPr>
        <p:blipFill>
          <a:blip r:embed="rId3">
            <a:alphaModFix/>
          </a:blip>
          <a:stretch>
            <a:fillRect/>
          </a:stretch>
        </p:blipFill>
        <p:spPr>
          <a:xfrm>
            <a:off x="3769737" y="1231724"/>
            <a:ext cx="1604527" cy="14663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300" name="Shape 300"/>
        <p:cNvGrpSpPr/>
        <p:nvPr/>
      </p:nvGrpSpPr>
      <p:grpSpPr>
        <a:xfrm>
          <a:off x="0" y="0"/>
          <a:ext cx="0" cy="0"/>
          <a:chOff x="0" y="0"/>
          <a:chExt cx="0" cy="0"/>
        </a:xfrm>
      </p:grpSpPr>
      <p:sp>
        <p:nvSpPr>
          <p:cNvPr id="301" name="Google Shape;301;p48"/>
          <p:cNvSpPr txBox="1"/>
          <p:nvPr>
            <p:ph type="title"/>
          </p:nvPr>
        </p:nvSpPr>
        <p:spPr>
          <a:xfrm>
            <a:off x="1878625" y="1212950"/>
            <a:ext cx="6595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In web development, an </a:t>
            </a:r>
            <a:r>
              <a:rPr b="1" lang="en" sz="2400">
                <a:latin typeface="Roboto"/>
                <a:ea typeface="Roboto"/>
                <a:cs typeface="Roboto"/>
                <a:sym typeface="Roboto"/>
              </a:rPr>
              <a:t>API</a:t>
            </a:r>
            <a:r>
              <a:rPr lang="en" sz="2400">
                <a:latin typeface="Roboto Light"/>
                <a:ea typeface="Roboto Light"/>
                <a:cs typeface="Roboto Light"/>
                <a:sym typeface="Roboto Light"/>
              </a:rPr>
              <a:t> is a set of code features (methods, properties, events, and URLs) that developers can use in their apps to interact with components of a user's web browser, data sets, hardware/software on a user’s computer, or third-party software and services.</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302" name="Google Shape;302;p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303" name="Google Shape;303;p48"/>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307" name="Shape 307"/>
        <p:cNvGrpSpPr/>
        <p:nvPr/>
      </p:nvGrpSpPr>
      <p:grpSpPr>
        <a:xfrm>
          <a:off x="0" y="0"/>
          <a:ext cx="0" cy="0"/>
          <a:chOff x="0" y="0"/>
          <a:chExt cx="0" cy="0"/>
        </a:xfrm>
      </p:grpSpPr>
      <p:sp>
        <p:nvSpPr>
          <p:cNvPr id="308" name="Google Shape;308;p4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web APIs?</a:t>
            </a:r>
            <a:endParaRPr/>
          </a:p>
        </p:txBody>
      </p:sp>
      <p:sp>
        <p:nvSpPr>
          <p:cNvPr id="309" name="Google Shape;309;p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9" name="Shape 129"/>
        <p:cNvGrpSpPr/>
        <p:nvPr/>
      </p:nvGrpSpPr>
      <p:grpSpPr>
        <a:xfrm>
          <a:off x="0" y="0"/>
          <a:ext cx="0" cy="0"/>
          <a:chOff x="0" y="0"/>
          <a:chExt cx="0" cy="0"/>
        </a:xfrm>
      </p:grpSpPr>
      <p:sp>
        <p:nvSpPr>
          <p:cNvPr id="130" name="Google Shape;130;p23"/>
          <p:cNvSpPr/>
          <p:nvPr/>
        </p:nvSpPr>
        <p:spPr>
          <a:xfrm>
            <a:off x="0" y="0"/>
            <a:ext cx="42309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nvSpPr>
        <p:spPr>
          <a:xfrm>
            <a:off x="4894300" y="171450"/>
            <a:ext cx="3687000" cy="48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8C8E5"/>
                </a:solidFill>
                <a:latin typeface="Montserrat Medium"/>
                <a:ea typeface="Montserrat Medium"/>
                <a:cs typeface="Montserrat Medium"/>
                <a:sym typeface="Montserrat Medium"/>
              </a:rPr>
              <a:t>Today’s Objectives</a:t>
            </a:r>
            <a:endParaRPr sz="2400">
              <a:solidFill>
                <a:srgbClr val="28C8E5"/>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28C8E5"/>
              </a:solidFill>
              <a:latin typeface="Montserrat Medium"/>
              <a:ea typeface="Montserrat Medium"/>
              <a:cs typeface="Montserrat Medium"/>
              <a:sym typeface="Montserrat Medium"/>
            </a:endParaRPr>
          </a:p>
          <a:p>
            <a:pPr indent="-228600" lvl="0" marL="457200" rtl="0" algn="l">
              <a:lnSpc>
                <a:spcPct val="115000"/>
              </a:lnSpc>
              <a:spcBef>
                <a:spcPts val="0"/>
              </a:spcBef>
              <a:spcAft>
                <a:spcPts val="0"/>
              </a:spcAft>
              <a:buClr>
                <a:srgbClr val="000000"/>
              </a:buClr>
              <a:buSzPts val="1100"/>
              <a:buFont typeface="Arial"/>
              <a:buNone/>
            </a:pPr>
            <a:r>
              <a:rPr b="1" lang="en" sz="1100">
                <a:solidFill>
                  <a:schemeClr val="dk1"/>
                </a:solidFill>
                <a:latin typeface="Montserrat"/>
                <a:ea typeface="Montserrat"/>
                <a:cs typeface="Montserrat"/>
                <a:sym typeface="Montserrat"/>
              </a:rPr>
              <a:t>In today’s class we’ll be introducing:</a:t>
            </a:r>
            <a:endParaRPr b="1"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chemeClr val="dk1"/>
              </a:solidFill>
              <a:latin typeface="Montserrat"/>
              <a:ea typeface="Montserrat"/>
              <a:cs typeface="Montserrat"/>
              <a:sym typeface="Montserrat"/>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Use the console to inspect the </a:t>
            </a:r>
            <a:r>
              <a:rPr lang="en" sz="1000">
                <a:solidFill>
                  <a:srgbClr val="24292E"/>
                </a:solidFill>
                <a:highlight>
                  <a:srgbClr val="FFFFFF"/>
                </a:highlight>
                <a:latin typeface="Consolas"/>
                <a:ea typeface="Consolas"/>
                <a:cs typeface="Consolas"/>
                <a:sym typeface="Consolas"/>
              </a:rPr>
              <a:t>window</a:t>
            </a:r>
            <a:r>
              <a:rPr lang="en" sz="1200">
                <a:solidFill>
                  <a:srgbClr val="24292E"/>
                </a:solidFill>
                <a:highlight>
                  <a:srgbClr val="FFFFFF"/>
                </a:highlight>
              </a:rPr>
              <a:t> object via </a:t>
            </a:r>
            <a:r>
              <a:rPr lang="en" sz="1000">
                <a:solidFill>
                  <a:srgbClr val="24292E"/>
                </a:solidFill>
                <a:highlight>
                  <a:srgbClr val="FFFFFF"/>
                </a:highlight>
                <a:latin typeface="Consolas"/>
                <a:ea typeface="Consolas"/>
                <a:cs typeface="Consolas"/>
                <a:sym typeface="Consolas"/>
              </a:rPr>
              <a:t>this</a:t>
            </a:r>
            <a:r>
              <a:rPr lang="en" sz="1200">
                <a:solidFill>
                  <a:srgbClr val="24292E"/>
                </a:solidFill>
                <a:highlight>
                  <a:srgbClr val="FFFFFF"/>
                </a:highlight>
              </a:rPr>
              <a: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Use various web APIs to traverse the DOM.</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Query the DOM for elements by their selector.</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Use </a:t>
            </a:r>
            <a:r>
              <a:rPr lang="en" sz="1000">
                <a:solidFill>
                  <a:srgbClr val="24292E"/>
                </a:solidFill>
                <a:highlight>
                  <a:srgbClr val="FFFFFF"/>
                </a:highlight>
                <a:latin typeface="Consolas"/>
                <a:ea typeface="Consolas"/>
                <a:cs typeface="Consolas"/>
                <a:sym typeface="Consolas"/>
              </a:rPr>
              <a:t>setAttribute()</a:t>
            </a:r>
            <a:r>
              <a:rPr lang="en" sz="1200">
                <a:solidFill>
                  <a:srgbClr val="24292E"/>
                </a:solidFill>
                <a:highlight>
                  <a:srgbClr val="FFFFFF"/>
                </a:highlight>
              </a:rPr>
              <a:t> to add styles to specific elements.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Create an entire HTML page using only JavaScript.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Use timers/intervals to execute code based on some amount of time passing.</a:t>
            </a:r>
            <a:endParaRPr sz="1200">
              <a:solidFill>
                <a:srgbClr val="24292E"/>
              </a:solidFill>
              <a:highlight>
                <a:srgbClr val="FFFFFF"/>
              </a:highlight>
            </a:endParaRPr>
          </a:p>
          <a:p>
            <a:pPr indent="0" lvl="0" marL="0" rtl="0" algn="l">
              <a:lnSpc>
                <a:spcPct val="115000"/>
              </a:lnSpc>
              <a:spcBef>
                <a:spcPts val="300"/>
              </a:spcBef>
              <a:spcAft>
                <a:spcPts val="0"/>
              </a:spcAft>
              <a:buNone/>
            </a:pPr>
            <a:r>
              <a:t/>
            </a:r>
            <a:endParaRPr>
              <a:solidFill>
                <a:schemeClr val="dk1"/>
              </a:solidFill>
              <a:latin typeface="Montserrat"/>
              <a:ea typeface="Montserrat"/>
              <a:cs typeface="Montserrat"/>
              <a:sym typeface="Montserrat"/>
            </a:endParaRPr>
          </a:p>
        </p:txBody>
      </p:sp>
      <p:pic>
        <p:nvPicPr>
          <p:cNvPr id="132" name="Google Shape;132;p23"/>
          <p:cNvPicPr preferRelativeResize="0"/>
          <p:nvPr/>
        </p:nvPicPr>
        <p:blipFill rotWithShape="1">
          <a:blip r:embed="rId3">
            <a:alphaModFix/>
          </a:blip>
          <a:srcRect b="0" l="0" r="0" t="0"/>
          <a:stretch/>
        </p:blipFill>
        <p:spPr>
          <a:xfrm>
            <a:off x="0" y="1087275"/>
            <a:ext cx="4454523" cy="2968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p:nvPr/>
        </p:nvSpPr>
        <p:spPr>
          <a:xfrm>
            <a:off x="-24025" y="-32050"/>
            <a:ext cx="9180300" cy="689100"/>
          </a:xfrm>
          <a:prstGeom prst="rect">
            <a:avLst/>
          </a:prstGeom>
          <a:solidFill>
            <a:srgbClr val="28C8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a:t>
            </a:r>
            <a:endParaRPr/>
          </a:p>
        </p:txBody>
      </p:sp>
      <p:sp>
        <p:nvSpPr>
          <p:cNvPr id="316" name="Google Shape;316;p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317" name="Google Shape;317;p50"/>
          <p:cNvPicPr preferRelativeResize="0"/>
          <p:nvPr/>
        </p:nvPicPr>
        <p:blipFill>
          <a:blip r:embed="rId3">
            <a:alphaModFix/>
          </a:blip>
          <a:stretch>
            <a:fillRect/>
          </a:stretch>
        </p:blipFill>
        <p:spPr>
          <a:xfrm>
            <a:off x="946978" y="686100"/>
            <a:ext cx="7250045" cy="4078150"/>
          </a:xfrm>
          <a:prstGeom prst="rect">
            <a:avLst/>
          </a:prstGeom>
          <a:noFill/>
          <a:ln>
            <a:noFill/>
          </a:ln>
        </p:spPr>
      </p:pic>
      <p:sp>
        <p:nvSpPr>
          <p:cNvPr id="318" name="Google Shape;318;p50"/>
          <p:cNvSpPr txBox="1"/>
          <p:nvPr/>
        </p:nvSpPr>
        <p:spPr>
          <a:xfrm>
            <a:off x="1313700" y="1907225"/>
            <a:ext cx="29079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Web APIs are built into the web browser and contain methods that allow us to manipulate a webpage using JavaScript.</a:t>
            </a:r>
            <a:endParaRPr sz="1800">
              <a:latin typeface="Roboto"/>
              <a:ea typeface="Roboto"/>
              <a:cs typeface="Roboto"/>
              <a:sym typeface="Roboto"/>
            </a:endParaRPr>
          </a:p>
        </p:txBody>
      </p:sp>
      <p:sp>
        <p:nvSpPr>
          <p:cNvPr id="319" name="Google Shape;319;p50"/>
          <p:cNvSpPr txBox="1"/>
          <p:nvPr/>
        </p:nvSpPr>
        <p:spPr>
          <a:xfrm>
            <a:off x="4909475" y="1857725"/>
            <a:ext cx="27945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 can use web APIs to create elements and add them to the browser or to  add and remove styles and attributes—all via JavaScript!</a:t>
            </a:r>
            <a:endParaRPr sz="18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This Window</a:t>
            </a:r>
            <a:endParaRPr sz="3000">
              <a:latin typeface="Roboto Light"/>
              <a:ea typeface="Roboto Light"/>
              <a:cs typeface="Roboto Light"/>
              <a:sym typeface="Roboto Light"/>
            </a:endParaRPr>
          </a:p>
          <a:p>
            <a:pPr indent="0" lvl="0" marL="0" rtl="0" algn="l">
              <a:spcBef>
                <a:spcPts val="800"/>
              </a:spcBef>
              <a:spcAft>
                <a:spcPts val="0"/>
              </a:spcAft>
              <a:buNone/>
            </a:pPr>
            <a:r>
              <a:rPr lang="en"/>
              <a:t>See instructions in</a:t>
            </a:r>
            <a:r>
              <a:rPr lang="en">
                <a:latin typeface="Roboto Light"/>
                <a:ea typeface="Roboto Light"/>
                <a:cs typeface="Roboto Light"/>
                <a:sym typeface="Roboto Light"/>
              </a:rPr>
              <a:t> </a:t>
            </a:r>
            <a:r>
              <a:rPr b="1" lang="en">
                <a:highlight>
                  <a:srgbClr val="FFFFFF"/>
                </a:highlight>
                <a:latin typeface="Inconsolata"/>
                <a:ea typeface="Inconsolata"/>
                <a:cs typeface="Inconsolata"/>
                <a:sym typeface="Inconsolata"/>
              </a:rPr>
              <a:t>01-Stu_This-Window</a:t>
            </a:r>
            <a:br>
              <a:rPr lang="en">
                <a:latin typeface="Roboto Light"/>
                <a:ea typeface="Roboto Light"/>
                <a:cs typeface="Roboto Light"/>
                <a:sym typeface="Roboto Light"/>
              </a:rPr>
            </a:br>
            <a:r>
              <a:rPr lang="en"/>
              <a:t>in the class repo.</a:t>
            </a:r>
            <a:endParaRPr/>
          </a:p>
          <a:p>
            <a:pPr indent="0" lvl="0" marL="0" rtl="0" algn="l">
              <a:spcBef>
                <a:spcPts val="800"/>
              </a:spcBef>
              <a:spcAft>
                <a:spcPts val="800"/>
              </a:spcAft>
              <a:buNone/>
            </a:pPr>
            <a:r>
              <a:rPr lang="en" sz="1800"/>
              <a:t>In this activity, you will use  </a:t>
            </a:r>
            <a:r>
              <a:rPr lang="en" sz="1800">
                <a:highlight>
                  <a:srgbClr val="000000"/>
                </a:highlight>
              </a:rPr>
              <a:t> </a:t>
            </a:r>
            <a:r>
              <a:rPr lang="en" sz="1800">
                <a:solidFill>
                  <a:srgbClr val="FFFFFF"/>
                </a:solidFill>
                <a:highlight>
                  <a:srgbClr val="000000"/>
                </a:highlight>
                <a:latin typeface="Inconsolata"/>
                <a:ea typeface="Inconsolata"/>
                <a:cs typeface="Inconsolata"/>
                <a:sym typeface="Inconsolata"/>
              </a:rPr>
              <a:t>console.log(this)</a:t>
            </a:r>
            <a:r>
              <a:rPr lang="en" sz="1800"/>
              <a:t> and dig around inside the returned object, answering some questions along the way.</a:t>
            </a:r>
            <a:endParaRPr sz="1800"/>
          </a:p>
        </p:txBody>
      </p:sp>
      <p:sp>
        <p:nvSpPr>
          <p:cNvPr id="325" name="Google Shape;325;p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26" name="Google Shape;326;p5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2"/>
          <p:cNvSpPr/>
          <p:nvPr/>
        </p:nvSpPr>
        <p:spPr>
          <a:xfrm>
            <a:off x="-24025" y="-32050"/>
            <a:ext cx="9180300" cy="689100"/>
          </a:xfrm>
          <a:prstGeom prst="rect">
            <a:avLst/>
          </a:prstGeom>
          <a:solidFill>
            <a:srgbClr val="28C8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t>Instructions</a:t>
            </a:r>
            <a:endParaRPr/>
          </a:p>
        </p:txBody>
      </p:sp>
      <p:sp>
        <p:nvSpPr>
          <p:cNvPr id="333" name="Google Shape;333;p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This Window : </a:t>
            </a:r>
            <a:r>
              <a:rPr b="1" lang="en">
                <a:latin typeface="Inconsolata"/>
                <a:ea typeface="Inconsolata"/>
                <a:cs typeface="Inconsolata"/>
                <a:sym typeface="Inconsolata"/>
              </a:rPr>
              <a:t>01-Stu_This-Window | 10 mins</a:t>
            </a:r>
            <a:endParaRPr>
              <a:latin typeface="Roboto Light"/>
              <a:ea typeface="Roboto Light"/>
              <a:cs typeface="Roboto Light"/>
              <a:sym typeface="Roboto Light"/>
            </a:endParaRPr>
          </a:p>
        </p:txBody>
      </p:sp>
      <p:sp>
        <p:nvSpPr>
          <p:cNvPr id="334" name="Google Shape;334;p52"/>
          <p:cNvSpPr txBox="1"/>
          <p:nvPr>
            <p:ph idx="2" type="body"/>
          </p:nvPr>
        </p:nvSpPr>
        <p:spPr>
          <a:xfrm>
            <a:off x="175" y="1131850"/>
            <a:ext cx="9144000" cy="3199200"/>
          </a:xfrm>
          <a:prstGeom prst="rect">
            <a:avLst/>
          </a:prstGeom>
        </p:spPr>
        <p:txBody>
          <a:bodyPr anchorCtr="0" anchor="t" bIns="914400" lIns="457200" spcFirstLastPara="1" rIns="457200" wrap="square" tIns="0">
            <a:noAutofit/>
          </a:bodyPr>
          <a:lstStyle/>
          <a:p>
            <a:pPr indent="-199390" lvl="0" marL="320040" rtl="0" algn="l">
              <a:spcBef>
                <a:spcPts val="0"/>
              </a:spcBef>
              <a:spcAft>
                <a:spcPts val="0"/>
              </a:spcAft>
              <a:buSzPts val="1700"/>
              <a:buChar char="●"/>
            </a:pPr>
            <a:r>
              <a:rPr lang="en" sz="1700"/>
              <a:t>First open the provided </a:t>
            </a:r>
            <a:r>
              <a:rPr lang="en" sz="1700">
                <a:solidFill>
                  <a:srgbClr val="FFFFFF"/>
                </a:solidFill>
                <a:highlight>
                  <a:srgbClr val="000000"/>
                </a:highlight>
                <a:latin typeface="Inconsolata"/>
                <a:ea typeface="Inconsolata"/>
                <a:cs typeface="Inconsolata"/>
                <a:sym typeface="Inconsolata"/>
              </a:rPr>
              <a:t>index.html</a:t>
            </a:r>
            <a:r>
              <a:rPr lang="en" sz="1700"/>
              <a:t> file in the browser and navigate to the console.</a:t>
            </a:r>
            <a:endParaRPr sz="1700"/>
          </a:p>
          <a:p>
            <a:pPr indent="0" lvl="0" marL="0" rtl="0" algn="l">
              <a:spcBef>
                <a:spcPts val="800"/>
              </a:spcBef>
              <a:spcAft>
                <a:spcPts val="0"/>
              </a:spcAft>
              <a:buNone/>
            </a:pPr>
            <a:r>
              <a:rPr b="1" lang="en" sz="1700"/>
              <a:t>c</a:t>
            </a:r>
            <a:r>
              <a:rPr b="1" lang="en" sz="1700"/>
              <a:t>onsole.log(this); </a:t>
            </a:r>
            <a:r>
              <a:rPr lang="en" sz="1700" u="sng"/>
              <a:t>or</a:t>
            </a:r>
            <a:r>
              <a:rPr lang="en" sz="1700"/>
              <a:t> </a:t>
            </a:r>
            <a:r>
              <a:rPr b="1" lang="en" sz="1700"/>
              <a:t>console.log(window); </a:t>
            </a:r>
            <a:endParaRPr sz="1700"/>
          </a:p>
          <a:p>
            <a:pPr indent="-199390" lvl="0" marL="320040" rtl="0" algn="l">
              <a:spcBef>
                <a:spcPts val="800"/>
              </a:spcBef>
              <a:spcAft>
                <a:spcPts val="0"/>
              </a:spcAft>
              <a:buSzPts val="1700"/>
              <a:buChar char="●"/>
            </a:pPr>
            <a:r>
              <a:rPr lang="en" sz="1700"/>
              <a:t>What is logged?</a:t>
            </a:r>
            <a:endParaRPr sz="1700"/>
          </a:p>
          <a:p>
            <a:pPr indent="0" lvl="0" marL="457200" rtl="0" algn="l">
              <a:spcBef>
                <a:spcPts val="800"/>
              </a:spcBef>
              <a:spcAft>
                <a:spcPts val="0"/>
              </a:spcAft>
              <a:buNone/>
            </a:pPr>
            <a:r>
              <a:rPr lang="en" sz="1700"/>
              <a:t>The </a:t>
            </a:r>
            <a:r>
              <a:rPr lang="en" sz="1700">
                <a:solidFill>
                  <a:srgbClr val="FFFFFF"/>
                </a:solidFill>
                <a:highlight>
                  <a:srgbClr val="000000"/>
                </a:highlight>
                <a:latin typeface="Inconsolata"/>
                <a:ea typeface="Inconsolata"/>
                <a:cs typeface="Inconsolata"/>
                <a:sym typeface="Inconsolata"/>
              </a:rPr>
              <a:t>window</a:t>
            </a:r>
            <a:r>
              <a:rPr lang="en" sz="1700"/>
              <a:t> object. In this use case, </a:t>
            </a:r>
            <a:r>
              <a:rPr lang="en" sz="1700">
                <a:solidFill>
                  <a:srgbClr val="FFFFFF"/>
                </a:solidFill>
                <a:highlight>
                  <a:srgbClr val="000000"/>
                </a:highlight>
                <a:latin typeface="Inconsolata"/>
                <a:ea typeface="Inconsolata"/>
                <a:cs typeface="Inconsolata"/>
                <a:sym typeface="Inconsolata"/>
              </a:rPr>
              <a:t>this</a:t>
            </a:r>
            <a:r>
              <a:rPr lang="en" sz="1700"/>
              <a:t> refers to the window. The </a:t>
            </a:r>
            <a:r>
              <a:rPr lang="en" sz="1700">
                <a:solidFill>
                  <a:srgbClr val="FFFFFF"/>
                </a:solidFill>
                <a:highlight>
                  <a:srgbClr val="000000"/>
                </a:highlight>
                <a:latin typeface="Inconsolata"/>
                <a:ea typeface="Inconsolata"/>
                <a:cs typeface="Inconsolata"/>
                <a:sym typeface="Inconsolata"/>
              </a:rPr>
              <a:t>window</a:t>
            </a:r>
            <a:r>
              <a:rPr lang="en" sz="1700"/>
              <a:t> is an object representation of an open window in a browser.</a:t>
            </a:r>
            <a:endParaRPr sz="1700"/>
          </a:p>
          <a:p>
            <a:pPr indent="-199390" lvl="0" marL="320040" rtl="0" algn="l">
              <a:spcBef>
                <a:spcPts val="800"/>
              </a:spcBef>
              <a:spcAft>
                <a:spcPts val="0"/>
              </a:spcAft>
              <a:buSzPts val="1700"/>
              <a:buChar char="●"/>
            </a:pPr>
            <a:r>
              <a:rPr lang="en" sz="1700"/>
              <a:t>Click in the </a:t>
            </a:r>
            <a:r>
              <a:rPr lang="en" sz="1700">
                <a:solidFill>
                  <a:srgbClr val="FFFFFF"/>
                </a:solidFill>
                <a:highlight>
                  <a:srgbClr val="000000"/>
                </a:highlight>
                <a:latin typeface="Inconsolata"/>
                <a:ea typeface="Inconsolata"/>
                <a:cs typeface="Inconsolata"/>
                <a:sym typeface="Inconsolata"/>
              </a:rPr>
              <a:t>window</a:t>
            </a:r>
            <a:r>
              <a:rPr lang="en" sz="1700"/>
              <a:t> object and begin looking at the numerous properties and methods it contains.</a:t>
            </a:r>
            <a:br>
              <a:rPr lang="en" sz="1700"/>
            </a:br>
            <a:endParaRPr sz="1700"/>
          </a:p>
          <a:p>
            <a:pPr indent="-199390" lvl="0" marL="320040" rtl="0" algn="l">
              <a:spcBef>
                <a:spcPts val="0"/>
              </a:spcBef>
              <a:spcAft>
                <a:spcPts val="0"/>
              </a:spcAft>
              <a:buSzPts val="1700"/>
              <a:buChar char="●"/>
            </a:pPr>
            <a:r>
              <a:rPr lang="en" sz="1700"/>
              <a:t>Make your way down to </a:t>
            </a:r>
            <a:r>
              <a:rPr lang="en" sz="1700">
                <a:solidFill>
                  <a:srgbClr val="FFFFFF"/>
                </a:solidFill>
                <a:highlight>
                  <a:srgbClr val="000000"/>
                </a:highlight>
                <a:latin typeface="Inconsolata"/>
                <a:ea typeface="Inconsolata"/>
                <a:cs typeface="Inconsolata"/>
                <a:sym typeface="Inconsolata"/>
              </a:rPr>
              <a:t>document</a:t>
            </a:r>
            <a:r>
              <a:rPr lang="en" sz="1700"/>
              <a:t> and click in it.</a:t>
            </a:r>
            <a:br>
              <a:rPr lang="en" sz="1700"/>
            </a:br>
            <a:endParaRPr sz="1700"/>
          </a:p>
          <a:p>
            <a:pPr indent="-199390" lvl="0" marL="320040" rtl="0" algn="l">
              <a:spcBef>
                <a:spcPts val="0"/>
              </a:spcBef>
              <a:spcAft>
                <a:spcPts val="0"/>
              </a:spcAft>
              <a:buSzPts val="1700"/>
              <a:buChar char="●"/>
            </a:pPr>
            <a:r>
              <a:rPr lang="en" sz="1700"/>
              <a:t>Spend some time looking through the properties and methods in </a:t>
            </a:r>
            <a:r>
              <a:rPr lang="en" sz="1700">
                <a:solidFill>
                  <a:srgbClr val="FFFFFF"/>
                </a:solidFill>
                <a:highlight>
                  <a:srgbClr val="000000"/>
                </a:highlight>
                <a:latin typeface="Inconsolata"/>
                <a:ea typeface="Inconsolata"/>
                <a:cs typeface="Inconsolata"/>
                <a:sym typeface="Inconsolata"/>
              </a:rPr>
              <a:t>window.document</a:t>
            </a:r>
            <a:r>
              <a:rPr lang="en" sz="1700"/>
              <a:t>.</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t>
            </a:r>
            <a:r>
              <a:rPr lang="en">
                <a:highlight>
                  <a:srgbClr val="000000"/>
                </a:highlight>
              </a:rPr>
              <a:t>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340" name="Google Shape;340;p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(DOM)</a:t>
            </a:r>
            <a:endParaRPr/>
          </a:p>
        </p:txBody>
      </p:sp>
      <p:sp>
        <p:nvSpPr>
          <p:cNvPr id="346" name="Google Shape;346;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347" name="Google Shape;347;p54"/>
          <p:cNvPicPr preferRelativeResize="0"/>
          <p:nvPr/>
        </p:nvPicPr>
        <p:blipFill>
          <a:blip r:embed="rId3">
            <a:alphaModFix/>
          </a:blip>
          <a:stretch>
            <a:fillRect/>
          </a:stretch>
        </p:blipFill>
        <p:spPr>
          <a:xfrm>
            <a:off x="2283200" y="1546650"/>
            <a:ext cx="6396474" cy="3370000"/>
          </a:xfrm>
          <a:prstGeom prst="rect">
            <a:avLst/>
          </a:prstGeom>
          <a:noFill/>
          <a:ln>
            <a:noFill/>
          </a:ln>
        </p:spPr>
      </p:pic>
      <p:sp>
        <p:nvSpPr>
          <p:cNvPr id="348" name="Google Shape;348;p54"/>
          <p:cNvSpPr txBox="1"/>
          <p:nvPr>
            <p:ph idx="1" type="subTitle"/>
          </p:nvPr>
        </p:nvSpPr>
        <p:spPr>
          <a:xfrm>
            <a:off x="0" y="675975"/>
            <a:ext cx="9168600" cy="1029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500"/>
              <a:t>The DOM is an object-oriented representation of HTML (i.e., the HTML document modeled as JavaScript objects). </a:t>
            </a:r>
            <a:endParaRPr sz="1500"/>
          </a:p>
          <a:p>
            <a:pPr indent="0" lvl="0" marL="0" rtl="0" algn="l">
              <a:spcBef>
                <a:spcPts val="1600"/>
              </a:spcBef>
              <a:spcAft>
                <a:spcPts val="0"/>
              </a:spcAft>
              <a:buNone/>
            </a:pPr>
            <a:r>
              <a:t/>
            </a:r>
            <a:endParaRPr sz="1500"/>
          </a:p>
          <a:p>
            <a:pPr indent="0" lvl="0" marL="0" rtl="0" algn="l">
              <a:spcBef>
                <a:spcPts val="1600"/>
              </a:spcBef>
              <a:spcAft>
                <a:spcPts val="0"/>
              </a:spcAft>
              <a:buClr>
                <a:schemeClr val="dk1"/>
              </a:buClr>
              <a:buSzPts val="1100"/>
              <a:buFont typeface="Arial"/>
              <a:buNone/>
            </a:pPr>
            <a:r>
              <a:rPr lang="en" sz="1500"/>
              <a:t>Each element is a node.</a:t>
            </a:r>
            <a:endParaRPr sz="1500"/>
          </a:p>
          <a:p>
            <a:pPr indent="0" lvl="0" marL="0" rtl="0" algn="l">
              <a:spcBef>
                <a:spcPts val="1600"/>
              </a:spcBef>
              <a:spcAft>
                <a:spcPts val="0"/>
              </a:spcAft>
              <a:buClr>
                <a:schemeClr val="dk1"/>
              </a:buClr>
              <a:buSzPts val="1100"/>
              <a:buFont typeface="Arial"/>
              <a:buNone/>
            </a:pPr>
            <a:r>
              <a:rPr lang="en" sz="1500"/>
              <a:t>Nodes are organized in a tree.</a:t>
            </a:r>
            <a:endParaRPr sz="1500"/>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the Node Tree of This HTML?</a:t>
            </a:r>
            <a:endParaRPr/>
          </a:p>
        </p:txBody>
      </p:sp>
      <p:sp>
        <p:nvSpPr>
          <p:cNvPr id="354" name="Google Shape;354;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55" name="Google Shape;355;p55"/>
          <p:cNvSpPr/>
          <p:nvPr/>
        </p:nvSpPr>
        <p:spPr>
          <a:xfrm>
            <a:off x="601025" y="729725"/>
            <a:ext cx="8169900" cy="3990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&lt;!DOCTYPE html&gt;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 </a:t>
            </a:r>
            <a:r>
              <a:rPr lang="en" sz="1300">
                <a:solidFill>
                  <a:srgbClr val="00FF00"/>
                </a:solidFill>
                <a:latin typeface="Inconsolata"/>
                <a:ea typeface="Inconsolata"/>
                <a:cs typeface="Inconsolata"/>
                <a:sym typeface="Inconsolata"/>
              </a:rPr>
              <a:t>lang</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"en"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&gt;Document&lt;/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&gt;Main div</a:t>
            </a:r>
            <a:endParaRPr sz="1300">
              <a:solidFill>
                <a:srgbClr val="FFFFFF"/>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"myImg"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secondImg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id="360" name="Google Shape;360;p56"/>
          <p:cNvPicPr preferRelativeResize="0"/>
          <p:nvPr/>
        </p:nvPicPr>
        <p:blipFill>
          <a:blip r:embed="rId3">
            <a:alphaModFix/>
          </a:blip>
          <a:stretch>
            <a:fillRect/>
          </a:stretch>
        </p:blipFill>
        <p:spPr>
          <a:xfrm>
            <a:off x="2167550" y="823463"/>
            <a:ext cx="4808899" cy="3991024"/>
          </a:xfrm>
          <a:prstGeom prst="rect">
            <a:avLst/>
          </a:prstGeom>
          <a:noFill/>
          <a:ln>
            <a:noFill/>
          </a:ln>
        </p:spPr>
      </p:pic>
      <p:sp>
        <p:nvSpPr>
          <p:cNvPr id="361" name="Google Shape;361;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the Parent, Child, and Sibling Nodes?</a:t>
            </a:r>
            <a:endParaRPr/>
          </a:p>
        </p:txBody>
      </p:sp>
      <p:sp>
        <p:nvSpPr>
          <p:cNvPr id="362" name="Google Shape;362;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Node Relationships: Parents, Children, and Siblings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68" name="Google Shape;368;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369" name="Google Shape;369;p57"/>
          <p:cNvPicPr preferRelativeResize="0"/>
          <p:nvPr/>
        </p:nvPicPr>
        <p:blipFill>
          <a:blip r:embed="rId3">
            <a:alphaModFix/>
          </a:blip>
          <a:stretch>
            <a:fillRect/>
          </a:stretch>
        </p:blipFill>
        <p:spPr>
          <a:xfrm>
            <a:off x="2494950" y="801125"/>
            <a:ext cx="3773174" cy="4035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traversing the DOM?</a:t>
            </a:r>
            <a:endParaRPr/>
          </a:p>
        </p:txBody>
      </p:sp>
      <p:sp>
        <p:nvSpPr>
          <p:cNvPr id="375" name="Google Shape;375;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237100" y="3259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First…..How do we? </a:t>
            </a:r>
            <a:endParaRPr/>
          </a:p>
        </p:txBody>
      </p:sp>
      <p:sp>
        <p:nvSpPr>
          <p:cNvPr id="381" name="Google Shape;381;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82" name="Google Shape;382;p59"/>
          <p:cNvSpPr txBox="1"/>
          <p:nvPr/>
        </p:nvSpPr>
        <p:spPr>
          <a:xfrm>
            <a:off x="1001450" y="1297900"/>
            <a:ext cx="7426800" cy="27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var baby </a:t>
            </a:r>
            <a:r>
              <a:rPr lang="en">
                <a:solidFill>
                  <a:srgbClr val="808030"/>
                </a:solidFill>
                <a:highlight>
                  <a:srgbClr val="FFFFFF"/>
                </a:highlight>
              </a:rPr>
              <a:t>=</a:t>
            </a:r>
            <a:r>
              <a:rPr lang="en">
                <a:solidFill>
                  <a:schemeClr val="dk1"/>
                </a:solidFill>
                <a:highlight>
                  <a:srgbClr val="FFFFFF"/>
                </a:highlight>
              </a:rPr>
              <a:t> </a:t>
            </a:r>
            <a:r>
              <a:rPr lang="en">
                <a:solidFill>
                  <a:srgbClr val="80008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name:</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Asher</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age:</a:t>
            </a:r>
            <a:r>
              <a:rPr lang="en">
                <a:solidFill>
                  <a:schemeClr val="dk1"/>
                </a:solidFill>
                <a:highlight>
                  <a:srgbClr val="FFFFFF"/>
                </a:highlight>
              </a:rPr>
              <a:t> </a:t>
            </a:r>
            <a:r>
              <a:rPr lang="en">
                <a:solidFill>
                  <a:srgbClr val="008C00"/>
                </a:solidFill>
                <a:highlight>
                  <a:srgbClr val="FFFFFF"/>
                </a:highlight>
              </a:rPr>
              <a:t>1</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is cute</a:t>
            </a:r>
            <a:r>
              <a:rPr lang="en">
                <a:solidFill>
                  <a:srgbClr val="800000"/>
                </a:solidFill>
                <a:highlight>
                  <a:srgbClr val="FFFFFF"/>
                </a:highlight>
              </a:rPr>
              <a:t>"</a:t>
            </a:r>
            <a:r>
              <a:rPr lang="en">
                <a:solidFill>
                  <a:srgbClr val="800080"/>
                </a:solidFill>
                <a:highlight>
                  <a:srgbClr val="FFFFFF"/>
                </a:highlight>
              </a:rPr>
              <a:t>:</a:t>
            </a:r>
            <a:r>
              <a:rPr lang="en">
                <a:solidFill>
                  <a:schemeClr val="dk1"/>
                </a:solidFill>
                <a:highlight>
                  <a:srgbClr val="FFFFFF"/>
                </a:highlight>
              </a:rPr>
              <a:t> true</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isLoud:</a:t>
            </a:r>
            <a:r>
              <a:rPr lang="en">
                <a:solidFill>
                  <a:schemeClr val="dk1"/>
                </a:solidFill>
                <a:highlight>
                  <a:srgbClr val="FFFFFF"/>
                </a:highlight>
              </a:rPr>
              <a:t> true</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toys:</a:t>
            </a:r>
            <a:r>
              <a:rPr lang="en">
                <a:solidFill>
                  <a:schemeClr val="dk1"/>
                </a:solidFill>
                <a:highlight>
                  <a:srgbClr val="FFFFFF"/>
                </a:highlight>
              </a:rPr>
              <a:t> </a:t>
            </a:r>
            <a:r>
              <a:rPr lang="en">
                <a:solidFill>
                  <a:srgbClr val="808030"/>
                </a:solidFill>
                <a:highlight>
                  <a:srgbClr val="FFFFFF"/>
                </a:highlight>
              </a:rPr>
              <a:t>[</a:t>
            </a:r>
            <a:r>
              <a:rPr lang="en">
                <a:solidFill>
                  <a:srgbClr val="800000"/>
                </a:solidFill>
                <a:highlight>
                  <a:srgbClr val="FFFFFF"/>
                </a:highlight>
              </a:rPr>
              <a:t>"</a:t>
            </a:r>
            <a:r>
              <a:rPr lang="en">
                <a:solidFill>
                  <a:srgbClr val="0000E6"/>
                </a:solidFill>
                <a:highlight>
                  <a:srgbClr val="FFFFFF"/>
                </a:highlight>
              </a:rPr>
              <a:t>truck</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ball</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Mr. Squiggles</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books:</a:t>
            </a:r>
            <a:r>
              <a:rPr lang="en">
                <a:solidFill>
                  <a:schemeClr val="dk1"/>
                </a:solidFill>
                <a:highlight>
                  <a:srgbClr val="FFFFFF"/>
                </a:highlight>
              </a:rPr>
              <a:t> </a:t>
            </a:r>
            <a:r>
              <a:rPr lang="en">
                <a:solidFill>
                  <a:srgbClr val="808030"/>
                </a:solidFill>
                <a:highlight>
                  <a:srgbClr val="FFFFFF"/>
                </a:highlight>
              </a:rPr>
              <a:t>[</a:t>
            </a:r>
            <a:r>
              <a:rPr lang="en">
                <a:solidFill>
                  <a:srgbClr val="800000"/>
                </a:solidFill>
                <a:highlight>
                  <a:srgbClr val="FFFFFF"/>
                </a:highlight>
              </a:rPr>
              <a:t>"</a:t>
            </a:r>
            <a:r>
              <a:rPr lang="en">
                <a:solidFill>
                  <a:srgbClr val="0000E6"/>
                </a:solidFill>
                <a:highlight>
                  <a:srgbClr val="FFFFFF"/>
                </a:highlight>
              </a:rPr>
              <a:t>Pout Pout Fish</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The Adventures of John Muir</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The feelings Book</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    </a:t>
            </a:r>
            <a:r>
              <a:rPr lang="en">
                <a:solidFill>
                  <a:srgbClr val="800080"/>
                </a:solidFill>
                <a:highlight>
                  <a:srgbClr val="FFFFFF"/>
                </a:highlight>
              </a:rPr>
              <a:t>}</a:t>
            </a:r>
            <a:endParaRPr>
              <a:solidFill>
                <a:srgbClr val="800080"/>
              </a:solidFill>
              <a:highlight>
                <a:srgbClr val="FFFFFF"/>
              </a:highligh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Access </a:t>
            </a:r>
            <a:r>
              <a:rPr lang="en">
                <a:solidFill>
                  <a:srgbClr val="0000E6"/>
                </a:solidFill>
                <a:highlight>
                  <a:srgbClr val="FFFFFF"/>
                </a:highlight>
              </a:rPr>
              <a:t>Pout Pout Fish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0" y="1940825"/>
            <a:ext cx="9144000" cy="9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Lesson Learned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237100" y="3259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First…..How do we? </a:t>
            </a:r>
            <a:endParaRPr/>
          </a:p>
        </p:txBody>
      </p:sp>
      <p:sp>
        <p:nvSpPr>
          <p:cNvPr id="388" name="Google Shape;388;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89" name="Google Shape;389;p60"/>
          <p:cNvSpPr txBox="1"/>
          <p:nvPr/>
        </p:nvSpPr>
        <p:spPr>
          <a:xfrm>
            <a:off x="1001450" y="1297900"/>
            <a:ext cx="7426800" cy="27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var baby </a:t>
            </a:r>
            <a:r>
              <a:rPr lang="en">
                <a:solidFill>
                  <a:srgbClr val="808030"/>
                </a:solidFill>
                <a:highlight>
                  <a:srgbClr val="FFFFFF"/>
                </a:highlight>
              </a:rPr>
              <a:t>=</a:t>
            </a:r>
            <a:r>
              <a:rPr lang="en">
                <a:solidFill>
                  <a:schemeClr val="dk1"/>
                </a:solidFill>
                <a:highlight>
                  <a:srgbClr val="FFFFFF"/>
                </a:highlight>
              </a:rPr>
              <a:t> </a:t>
            </a:r>
            <a:r>
              <a:rPr lang="en">
                <a:solidFill>
                  <a:srgbClr val="80008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name:</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Asher</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age:</a:t>
            </a:r>
            <a:r>
              <a:rPr lang="en">
                <a:solidFill>
                  <a:schemeClr val="dk1"/>
                </a:solidFill>
                <a:highlight>
                  <a:srgbClr val="FFFFFF"/>
                </a:highlight>
              </a:rPr>
              <a:t> </a:t>
            </a:r>
            <a:r>
              <a:rPr lang="en">
                <a:solidFill>
                  <a:srgbClr val="008C00"/>
                </a:solidFill>
                <a:highlight>
                  <a:srgbClr val="FFFFFF"/>
                </a:highlight>
              </a:rPr>
              <a:t>1</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is cute</a:t>
            </a:r>
            <a:r>
              <a:rPr lang="en">
                <a:solidFill>
                  <a:srgbClr val="800000"/>
                </a:solidFill>
                <a:highlight>
                  <a:srgbClr val="FFFFFF"/>
                </a:highlight>
              </a:rPr>
              <a:t>"</a:t>
            </a:r>
            <a:r>
              <a:rPr lang="en">
                <a:solidFill>
                  <a:srgbClr val="800080"/>
                </a:solidFill>
                <a:highlight>
                  <a:srgbClr val="FFFFFF"/>
                </a:highlight>
              </a:rPr>
              <a:t>:</a:t>
            </a:r>
            <a:r>
              <a:rPr lang="en">
                <a:solidFill>
                  <a:schemeClr val="dk1"/>
                </a:solidFill>
                <a:highlight>
                  <a:srgbClr val="FFFFFF"/>
                </a:highlight>
              </a:rPr>
              <a:t> true</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isLoud:</a:t>
            </a:r>
            <a:r>
              <a:rPr lang="en">
                <a:solidFill>
                  <a:schemeClr val="dk1"/>
                </a:solidFill>
                <a:highlight>
                  <a:srgbClr val="FFFFFF"/>
                </a:highlight>
              </a:rPr>
              <a:t> true</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toys:</a:t>
            </a:r>
            <a:r>
              <a:rPr lang="en">
                <a:solidFill>
                  <a:schemeClr val="dk1"/>
                </a:solidFill>
                <a:highlight>
                  <a:srgbClr val="FFFFFF"/>
                </a:highlight>
              </a:rPr>
              <a:t> </a:t>
            </a:r>
            <a:r>
              <a:rPr lang="en">
                <a:solidFill>
                  <a:srgbClr val="808030"/>
                </a:solidFill>
                <a:highlight>
                  <a:srgbClr val="FFFFFF"/>
                </a:highlight>
              </a:rPr>
              <a:t>[</a:t>
            </a:r>
            <a:r>
              <a:rPr lang="en">
                <a:solidFill>
                  <a:srgbClr val="800000"/>
                </a:solidFill>
                <a:highlight>
                  <a:srgbClr val="FFFFFF"/>
                </a:highlight>
              </a:rPr>
              <a:t>"</a:t>
            </a:r>
            <a:r>
              <a:rPr lang="en">
                <a:solidFill>
                  <a:srgbClr val="0000E6"/>
                </a:solidFill>
                <a:highlight>
                  <a:srgbClr val="FFFFFF"/>
                </a:highlight>
              </a:rPr>
              <a:t>truck</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ball</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Mr. Squiggles</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books:</a:t>
            </a:r>
            <a:r>
              <a:rPr lang="en">
                <a:solidFill>
                  <a:schemeClr val="dk1"/>
                </a:solidFill>
                <a:highlight>
                  <a:srgbClr val="FFFFFF"/>
                </a:highlight>
              </a:rPr>
              <a:t> </a:t>
            </a:r>
            <a:r>
              <a:rPr lang="en">
                <a:solidFill>
                  <a:srgbClr val="808030"/>
                </a:solidFill>
                <a:highlight>
                  <a:srgbClr val="FFFFFF"/>
                </a:highlight>
              </a:rPr>
              <a:t>[</a:t>
            </a:r>
            <a:r>
              <a:rPr lang="en">
                <a:solidFill>
                  <a:srgbClr val="800000"/>
                </a:solidFill>
                <a:highlight>
                  <a:srgbClr val="FFFFFF"/>
                </a:highlight>
              </a:rPr>
              <a:t>"</a:t>
            </a:r>
            <a:r>
              <a:rPr lang="en">
                <a:solidFill>
                  <a:srgbClr val="0000E6"/>
                </a:solidFill>
                <a:highlight>
                  <a:srgbClr val="FFFFFF"/>
                </a:highlight>
              </a:rPr>
              <a:t>Pout Pout Fish</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The Adventures of John Muir</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The feelings Book</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    </a:t>
            </a:r>
            <a:r>
              <a:rPr lang="en">
                <a:solidFill>
                  <a:srgbClr val="800080"/>
                </a:solidFill>
                <a:highlight>
                  <a:srgbClr val="FFFFFF"/>
                </a:highlight>
              </a:rPr>
              <a:t>}</a:t>
            </a:r>
            <a:endParaRPr>
              <a:solidFill>
                <a:srgbClr val="800080"/>
              </a:solidFill>
              <a:highlight>
                <a:srgbClr val="FFFFFF"/>
              </a:highligh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Access </a:t>
            </a:r>
            <a:r>
              <a:rPr lang="en">
                <a:solidFill>
                  <a:srgbClr val="0000E6"/>
                </a:solidFill>
                <a:highlight>
                  <a:srgbClr val="FFFFFF"/>
                </a:highlight>
              </a:rPr>
              <a:t>Pout Pout Fish ?</a:t>
            </a:r>
            <a:endParaRPr>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FFFFFF"/>
                </a:highlight>
              </a:rPr>
              <a:t>Baby.books[1]</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What does baby.toys[3] return?</a:t>
            </a:r>
            <a:endParaRPr b="1">
              <a:solidFill>
                <a:schemeClr val="dk1"/>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237100" y="3259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First…..How do we? </a:t>
            </a:r>
            <a:endParaRPr/>
          </a:p>
        </p:txBody>
      </p:sp>
      <p:sp>
        <p:nvSpPr>
          <p:cNvPr id="395" name="Google Shape;395;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96" name="Google Shape;396;p61"/>
          <p:cNvSpPr txBox="1"/>
          <p:nvPr/>
        </p:nvSpPr>
        <p:spPr>
          <a:xfrm>
            <a:off x="1001450" y="1297900"/>
            <a:ext cx="7426800" cy="27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var baby </a:t>
            </a:r>
            <a:r>
              <a:rPr lang="en">
                <a:solidFill>
                  <a:srgbClr val="808030"/>
                </a:solidFill>
                <a:highlight>
                  <a:srgbClr val="FFFFFF"/>
                </a:highlight>
              </a:rPr>
              <a:t>=</a:t>
            </a:r>
            <a:r>
              <a:rPr lang="en">
                <a:solidFill>
                  <a:schemeClr val="dk1"/>
                </a:solidFill>
                <a:highlight>
                  <a:srgbClr val="FFFFFF"/>
                </a:highlight>
              </a:rPr>
              <a:t> </a:t>
            </a:r>
            <a:r>
              <a:rPr lang="en">
                <a:solidFill>
                  <a:srgbClr val="80008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name:</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Asher</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age:</a:t>
            </a:r>
            <a:r>
              <a:rPr lang="en">
                <a:solidFill>
                  <a:schemeClr val="dk1"/>
                </a:solidFill>
                <a:highlight>
                  <a:srgbClr val="FFFFFF"/>
                </a:highlight>
              </a:rPr>
              <a:t> </a:t>
            </a:r>
            <a:r>
              <a:rPr lang="en">
                <a:solidFill>
                  <a:srgbClr val="008C00"/>
                </a:solidFill>
                <a:highlight>
                  <a:srgbClr val="FFFFFF"/>
                </a:highlight>
              </a:rPr>
              <a:t>1</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is cute</a:t>
            </a:r>
            <a:r>
              <a:rPr lang="en">
                <a:solidFill>
                  <a:srgbClr val="800000"/>
                </a:solidFill>
                <a:highlight>
                  <a:srgbClr val="FFFFFF"/>
                </a:highlight>
              </a:rPr>
              <a:t>"</a:t>
            </a:r>
            <a:r>
              <a:rPr lang="en">
                <a:solidFill>
                  <a:srgbClr val="800080"/>
                </a:solidFill>
                <a:highlight>
                  <a:srgbClr val="FFFFFF"/>
                </a:highlight>
              </a:rPr>
              <a:t>:</a:t>
            </a:r>
            <a:r>
              <a:rPr lang="en">
                <a:solidFill>
                  <a:schemeClr val="dk1"/>
                </a:solidFill>
                <a:highlight>
                  <a:srgbClr val="FFFFFF"/>
                </a:highlight>
              </a:rPr>
              <a:t> true</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isLoud:</a:t>
            </a:r>
            <a:r>
              <a:rPr lang="en">
                <a:solidFill>
                  <a:schemeClr val="dk1"/>
                </a:solidFill>
                <a:highlight>
                  <a:srgbClr val="FFFFFF"/>
                </a:highlight>
              </a:rPr>
              <a:t> true</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toys:</a:t>
            </a:r>
            <a:r>
              <a:rPr lang="en">
                <a:solidFill>
                  <a:schemeClr val="dk1"/>
                </a:solidFill>
                <a:highlight>
                  <a:srgbClr val="FFFFFF"/>
                </a:highlight>
              </a:rPr>
              <a:t> </a:t>
            </a:r>
            <a:r>
              <a:rPr lang="en">
                <a:solidFill>
                  <a:srgbClr val="808030"/>
                </a:solidFill>
                <a:highlight>
                  <a:srgbClr val="FFFFFF"/>
                </a:highlight>
              </a:rPr>
              <a:t>[</a:t>
            </a:r>
            <a:r>
              <a:rPr lang="en">
                <a:solidFill>
                  <a:srgbClr val="800000"/>
                </a:solidFill>
                <a:highlight>
                  <a:srgbClr val="FFFFFF"/>
                </a:highlight>
              </a:rPr>
              <a:t>"</a:t>
            </a:r>
            <a:r>
              <a:rPr lang="en">
                <a:solidFill>
                  <a:srgbClr val="0000E6"/>
                </a:solidFill>
                <a:highlight>
                  <a:srgbClr val="FFFFFF"/>
                </a:highlight>
              </a:rPr>
              <a:t>truck</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ball</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Mr. Squiggles</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books:</a:t>
            </a:r>
            <a:r>
              <a:rPr lang="en">
                <a:solidFill>
                  <a:schemeClr val="dk1"/>
                </a:solidFill>
                <a:highlight>
                  <a:srgbClr val="FFFFFF"/>
                </a:highlight>
              </a:rPr>
              <a:t> </a:t>
            </a:r>
            <a:r>
              <a:rPr lang="en">
                <a:solidFill>
                  <a:srgbClr val="808030"/>
                </a:solidFill>
                <a:highlight>
                  <a:srgbClr val="FFFFFF"/>
                </a:highlight>
              </a:rPr>
              <a:t>[</a:t>
            </a:r>
            <a:r>
              <a:rPr lang="en">
                <a:solidFill>
                  <a:srgbClr val="800000"/>
                </a:solidFill>
                <a:highlight>
                  <a:srgbClr val="FFFFFF"/>
                </a:highlight>
              </a:rPr>
              <a:t>"</a:t>
            </a:r>
            <a:r>
              <a:rPr lang="en">
                <a:solidFill>
                  <a:srgbClr val="0000E6"/>
                </a:solidFill>
                <a:highlight>
                  <a:srgbClr val="FFFFFF"/>
                </a:highlight>
              </a:rPr>
              <a:t>Pout Pout Fish</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The Adventures of John Muir</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The feelings Book</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    </a:t>
            </a:r>
            <a:r>
              <a:rPr lang="en">
                <a:solidFill>
                  <a:srgbClr val="800080"/>
                </a:solidFill>
                <a:highlight>
                  <a:srgbClr val="FFFFFF"/>
                </a:highlight>
              </a:rPr>
              <a:t>}</a:t>
            </a:r>
            <a:endParaRPr>
              <a:solidFill>
                <a:srgbClr val="800080"/>
              </a:solidFill>
              <a:highlight>
                <a:srgbClr val="FFFFFF"/>
              </a:highligh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Modify an existing key value pair?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Add a new key value pair?</a:t>
            </a:r>
            <a:endParaRPr>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237100" y="3259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First…..How do we? </a:t>
            </a:r>
            <a:endParaRPr/>
          </a:p>
        </p:txBody>
      </p:sp>
      <p:sp>
        <p:nvSpPr>
          <p:cNvPr id="402" name="Google Shape;402;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03" name="Google Shape;403;p62"/>
          <p:cNvSpPr txBox="1"/>
          <p:nvPr/>
        </p:nvSpPr>
        <p:spPr>
          <a:xfrm>
            <a:off x="1001450" y="1297900"/>
            <a:ext cx="7426800" cy="27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var baby </a:t>
            </a:r>
            <a:r>
              <a:rPr lang="en">
                <a:solidFill>
                  <a:srgbClr val="808030"/>
                </a:solidFill>
                <a:highlight>
                  <a:srgbClr val="FFFFFF"/>
                </a:highlight>
              </a:rPr>
              <a:t>=</a:t>
            </a:r>
            <a:r>
              <a:rPr lang="en">
                <a:solidFill>
                  <a:schemeClr val="dk1"/>
                </a:solidFill>
                <a:highlight>
                  <a:srgbClr val="FFFFFF"/>
                </a:highlight>
              </a:rPr>
              <a:t> </a:t>
            </a:r>
            <a:r>
              <a:rPr lang="en">
                <a:solidFill>
                  <a:srgbClr val="80008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name:</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Asher</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age:</a:t>
            </a:r>
            <a:r>
              <a:rPr lang="en">
                <a:solidFill>
                  <a:schemeClr val="dk1"/>
                </a:solidFill>
                <a:highlight>
                  <a:srgbClr val="FFFFFF"/>
                </a:highlight>
              </a:rPr>
              <a:t> </a:t>
            </a:r>
            <a:r>
              <a:rPr lang="en">
                <a:solidFill>
                  <a:srgbClr val="008C00"/>
                </a:solidFill>
                <a:highlight>
                  <a:srgbClr val="FFFFFF"/>
                </a:highlight>
              </a:rPr>
              <a:t>1</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is cute</a:t>
            </a:r>
            <a:r>
              <a:rPr lang="en">
                <a:solidFill>
                  <a:srgbClr val="800000"/>
                </a:solidFill>
                <a:highlight>
                  <a:srgbClr val="FFFFFF"/>
                </a:highlight>
              </a:rPr>
              <a:t>"</a:t>
            </a:r>
            <a:r>
              <a:rPr lang="en">
                <a:solidFill>
                  <a:srgbClr val="800080"/>
                </a:solidFill>
                <a:highlight>
                  <a:srgbClr val="FFFFFF"/>
                </a:highlight>
              </a:rPr>
              <a:t>:</a:t>
            </a:r>
            <a:r>
              <a:rPr lang="en">
                <a:solidFill>
                  <a:schemeClr val="dk1"/>
                </a:solidFill>
                <a:highlight>
                  <a:srgbClr val="FFFFFF"/>
                </a:highlight>
              </a:rPr>
              <a:t> true</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isLoud:</a:t>
            </a:r>
            <a:r>
              <a:rPr lang="en">
                <a:solidFill>
                  <a:schemeClr val="dk1"/>
                </a:solidFill>
                <a:highlight>
                  <a:srgbClr val="FFFFFF"/>
                </a:highlight>
              </a:rPr>
              <a:t> true</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toys:</a:t>
            </a:r>
            <a:r>
              <a:rPr lang="en">
                <a:solidFill>
                  <a:schemeClr val="dk1"/>
                </a:solidFill>
                <a:highlight>
                  <a:srgbClr val="FFFFFF"/>
                </a:highlight>
              </a:rPr>
              <a:t> </a:t>
            </a:r>
            <a:r>
              <a:rPr lang="en">
                <a:solidFill>
                  <a:srgbClr val="808030"/>
                </a:solidFill>
                <a:highlight>
                  <a:srgbClr val="FFFFFF"/>
                </a:highlight>
              </a:rPr>
              <a:t>[</a:t>
            </a:r>
            <a:r>
              <a:rPr lang="en">
                <a:solidFill>
                  <a:srgbClr val="800000"/>
                </a:solidFill>
                <a:highlight>
                  <a:srgbClr val="FFFFFF"/>
                </a:highlight>
              </a:rPr>
              <a:t>"</a:t>
            </a:r>
            <a:r>
              <a:rPr lang="en">
                <a:solidFill>
                  <a:srgbClr val="0000E6"/>
                </a:solidFill>
                <a:highlight>
                  <a:srgbClr val="FFFFFF"/>
                </a:highlight>
              </a:rPr>
              <a:t>truck</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ball</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Mr. Squiggles</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rgbClr val="E34ADC"/>
                </a:solidFill>
                <a:highlight>
                  <a:srgbClr val="FFFFFF"/>
                </a:highlight>
              </a:rPr>
              <a:t>      books:</a:t>
            </a:r>
            <a:r>
              <a:rPr lang="en">
                <a:solidFill>
                  <a:schemeClr val="dk1"/>
                </a:solidFill>
                <a:highlight>
                  <a:srgbClr val="FFFFFF"/>
                </a:highlight>
              </a:rPr>
              <a:t> </a:t>
            </a:r>
            <a:r>
              <a:rPr lang="en">
                <a:solidFill>
                  <a:srgbClr val="808030"/>
                </a:solidFill>
                <a:highlight>
                  <a:srgbClr val="FFFFFF"/>
                </a:highlight>
              </a:rPr>
              <a:t>[</a:t>
            </a:r>
            <a:r>
              <a:rPr lang="en">
                <a:solidFill>
                  <a:srgbClr val="800000"/>
                </a:solidFill>
                <a:highlight>
                  <a:srgbClr val="FFFFFF"/>
                </a:highlight>
              </a:rPr>
              <a:t>"</a:t>
            </a:r>
            <a:r>
              <a:rPr lang="en">
                <a:solidFill>
                  <a:srgbClr val="0000E6"/>
                </a:solidFill>
                <a:highlight>
                  <a:srgbClr val="FFFFFF"/>
                </a:highlight>
              </a:rPr>
              <a:t>Pout Pout Fish</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The Adventures of John Muir</a:t>
            </a:r>
            <a:r>
              <a:rPr lang="en">
                <a:solidFill>
                  <a:srgbClr val="800000"/>
                </a:solidFill>
                <a:highlight>
                  <a:srgbClr val="FFFFFF"/>
                </a:highlight>
              </a:rPr>
              <a:t>"</a:t>
            </a:r>
            <a:r>
              <a:rPr lang="en">
                <a:solidFill>
                  <a:srgbClr val="808030"/>
                </a:solidFill>
                <a:highlight>
                  <a:srgbClr val="FFFFFF"/>
                </a:highlight>
              </a:rPr>
              <a:t>,</a:t>
            </a:r>
            <a:r>
              <a:rPr lang="en">
                <a:solidFill>
                  <a:schemeClr val="dk1"/>
                </a:solidFill>
                <a:highlight>
                  <a:srgbClr val="FFFFFF"/>
                </a:highlight>
              </a:rPr>
              <a:t> </a:t>
            </a:r>
            <a:r>
              <a:rPr lang="en">
                <a:solidFill>
                  <a:srgbClr val="800000"/>
                </a:solidFill>
                <a:highlight>
                  <a:srgbClr val="FFFFFF"/>
                </a:highlight>
              </a:rPr>
              <a:t>"</a:t>
            </a:r>
            <a:r>
              <a:rPr lang="en">
                <a:solidFill>
                  <a:srgbClr val="0000E6"/>
                </a:solidFill>
                <a:highlight>
                  <a:srgbClr val="FFFFFF"/>
                </a:highlight>
              </a:rPr>
              <a:t>The feelings Book</a:t>
            </a:r>
            <a:r>
              <a:rPr lang="en">
                <a:solidFill>
                  <a:srgbClr val="800000"/>
                </a:solidFill>
                <a:highlight>
                  <a:srgbClr val="FFFFFF"/>
                </a:highlight>
              </a:rPr>
              <a:t>"</a:t>
            </a:r>
            <a:r>
              <a:rPr lang="en">
                <a:solidFill>
                  <a:srgbClr val="808030"/>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    </a:t>
            </a:r>
            <a:r>
              <a:rPr lang="en">
                <a:solidFill>
                  <a:srgbClr val="800080"/>
                </a:solidFill>
                <a:highlight>
                  <a:srgbClr val="FFFFFF"/>
                </a:highlight>
              </a:rPr>
              <a:t>}</a:t>
            </a:r>
            <a:endParaRPr>
              <a:solidFill>
                <a:srgbClr val="800080"/>
              </a:solidFill>
              <a:highlight>
                <a:srgbClr val="FFFFFF"/>
              </a:highligh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baby.age += 1</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b</a:t>
            </a:r>
            <a:r>
              <a:rPr lang="en">
                <a:latin typeface="Montserrat"/>
                <a:ea typeface="Montserrat"/>
                <a:cs typeface="Montserrat"/>
                <a:sym typeface="Montserrat"/>
              </a:rPr>
              <a:t>aby.toys.push(“car car”);</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baby.nickName = “Beelzebub”;</a:t>
            </a:r>
            <a:endParaRPr>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3"/>
          <p:cNvSpPr/>
          <p:nvPr/>
        </p:nvSpPr>
        <p:spPr>
          <a:xfrm>
            <a:off x="-24025" y="-32050"/>
            <a:ext cx="9180300" cy="689100"/>
          </a:xfrm>
          <a:prstGeom prst="rect">
            <a:avLst/>
          </a:prstGeom>
          <a:solidFill>
            <a:srgbClr val="28C8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DOM Traversal : 02-Traverse-DOM</a:t>
            </a:r>
            <a:endParaRPr/>
          </a:p>
          <a:p>
            <a:pPr indent="0" lvl="0" marL="0" rtl="0" algn="l">
              <a:spcBef>
                <a:spcPts val="0"/>
              </a:spcBef>
              <a:spcAft>
                <a:spcPts val="0"/>
              </a:spcAft>
              <a:buNone/>
            </a:pPr>
            <a:r>
              <a:t/>
            </a:r>
            <a:endParaRPr/>
          </a:p>
        </p:txBody>
      </p:sp>
      <p:sp>
        <p:nvSpPr>
          <p:cNvPr id="410" name="Google Shape;410;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1" name="Google Shape;411;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indent="0" lvl="0" marL="0" rtl="0" algn="l">
              <a:spcBef>
                <a:spcPts val="1600"/>
              </a:spcBef>
              <a:spcAft>
                <a:spcPts val="1600"/>
              </a:spcAft>
              <a:buNone/>
            </a:pPr>
            <a:r>
              <a:t/>
            </a:r>
            <a:endParaRPr/>
          </a:p>
        </p:txBody>
      </p:sp>
      <p:sp>
        <p:nvSpPr>
          <p:cNvPr id="412" name="Google Shape;412;p63"/>
          <p:cNvSpPr/>
          <p:nvPr/>
        </p:nvSpPr>
        <p:spPr>
          <a:xfrm>
            <a:off x="485150" y="1358175"/>
            <a:ext cx="8301600" cy="1471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a:t>
            </a:r>
            <a:endParaRPr sz="1500">
              <a:solidFill>
                <a:srgbClr val="FFFFFF"/>
              </a:solidFill>
              <a:latin typeface="Inconsolata"/>
              <a:ea typeface="Inconsolata"/>
              <a:cs typeface="Inconsolata"/>
              <a:sym typeface="Inconsolata"/>
            </a:endParaRPr>
          </a:p>
          <a:p>
            <a:pPr indent="0" lvl="0" marL="0" rtl="0" algn="l">
              <a:spcBef>
                <a:spcPts val="80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console.log(document.body.children[1].childNodes[3].childNodes[1])........</a:t>
            </a:r>
            <a:endParaRPr sz="1500">
              <a:solidFill>
                <a:srgbClr val="FFFFFF"/>
              </a:solidFill>
              <a:latin typeface="Inconsolata"/>
              <a:ea typeface="Inconsolata"/>
              <a:cs typeface="Inconsolata"/>
              <a:sym typeface="Inconsolata"/>
            </a:endParaRPr>
          </a:p>
        </p:txBody>
      </p:sp>
      <p:sp>
        <p:nvSpPr>
          <p:cNvPr id="413" name="Google Shape;413;p63"/>
          <p:cNvSpPr txBox="1"/>
          <p:nvPr/>
        </p:nvSpPr>
        <p:spPr>
          <a:xfrm>
            <a:off x="1219925" y="3227100"/>
            <a:ext cx="65973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using the </a:t>
            </a:r>
            <a:r>
              <a:rPr lang="en">
                <a:solidFill>
                  <a:srgbClr val="FFFFFF"/>
                </a:solidFill>
                <a:highlight>
                  <a:srgbClr val="000000"/>
                </a:highlight>
                <a:latin typeface="Inconsolata"/>
                <a:ea typeface="Inconsolata"/>
                <a:cs typeface="Inconsolata"/>
                <a:sym typeface="Inconsolata"/>
              </a:rPr>
              <a:t>style</a:t>
            </a:r>
            <a:r>
              <a:rPr lang="en">
                <a:latin typeface="Roboto"/>
                <a:ea typeface="Roboto"/>
                <a:cs typeface="Roboto"/>
                <a:sym typeface="Roboto"/>
              </a:rPr>
              <a:t> method, properties with two words (such as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 a single word and camelCased. </a:t>
            </a:r>
            <a:r>
              <a:rPr lang="en">
                <a:solidFill>
                  <a:srgbClr val="FFFFFF"/>
                </a:solidFill>
                <a:highlight>
                  <a:srgbClr val="000000"/>
                </a:highlight>
                <a:latin typeface="Roboto"/>
                <a:ea typeface="Roboto"/>
                <a:cs typeface="Roboto"/>
                <a:sym typeface="Roboto"/>
              </a:rPr>
              <a:t>f</a:t>
            </a:r>
            <a:r>
              <a:rPr lang="en">
                <a:solidFill>
                  <a:srgbClr val="FFFFFF"/>
                </a:solidFill>
                <a:highlight>
                  <a:srgbClr val="000000"/>
                </a:highlight>
                <a:latin typeface="Roboto"/>
                <a:ea typeface="Roboto"/>
                <a:cs typeface="Roboto"/>
                <a:sym typeface="Roboto"/>
              </a:rPr>
              <a:t>ont-size</a:t>
            </a:r>
            <a:r>
              <a:rPr lang="en">
                <a:latin typeface="Roboto"/>
                <a:ea typeface="Roboto"/>
                <a:cs typeface="Roboto"/>
                <a:sym typeface="Roboto"/>
              </a:rPr>
              <a:t> becomes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a:t>
            </a:r>
            <a:endParaRPr>
              <a:latin typeface="Roboto"/>
              <a:ea typeface="Roboto"/>
              <a:cs typeface="Roboto"/>
              <a:sym typeface="Roboto"/>
            </a:endParaRPr>
          </a:p>
        </p:txBody>
      </p:sp>
      <p:sp>
        <p:nvSpPr>
          <p:cNvPr id="414" name="Google Shape;414;p63"/>
          <p:cNvSpPr txBox="1"/>
          <p:nvPr/>
        </p:nvSpPr>
        <p:spPr>
          <a:xfrm>
            <a:off x="438200" y="3937200"/>
            <a:ext cx="8301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3"/>
          <p:cNvSpPr/>
          <p:nvPr/>
        </p:nvSpPr>
        <p:spPr>
          <a:xfrm>
            <a:off x="457200" y="4073400"/>
            <a:ext cx="8407800" cy="638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0" lIns="274300" spcFirstLastPara="1" rIns="91425" wrap="square" tIns="0">
            <a:noAutofit/>
          </a:bodyPr>
          <a:lstStyle/>
          <a:p>
            <a:pPr indent="0" lvl="0" marL="0" rtl="0" algn="l">
              <a:spcBef>
                <a:spcPts val="0"/>
              </a:spcBef>
              <a:spcAft>
                <a:spcPts val="0"/>
              </a:spcAft>
              <a:buNone/>
            </a:pPr>
            <a:r>
              <a:rPr lang="en">
                <a:solidFill>
                  <a:srgbClr val="FFFFFF"/>
                </a:solidFill>
                <a:latin typeface="Inconsolata"/>
                <a:ea typeface="Inconsolata"/>
                <a:cs typeface="Inconsolata"/>
                <a:sym typeface="Inconsolata"/>
              </a:rPr>
              <a:t>...</a:t>
            </a:r>
            <a:r>
              <a:rPr lang="en">
                <a:solidFill>
                  <a:srgbClr val="FFFFFF"/>
                </a:solidFill>
                <a:latin typeface="Inconsolata"/>
                <a:ea typeface="Inconsolata"/>
                <a:cs typeface="Inconsolata"/>
                <a:sym typeface="Inconsolata"/>
              </a:rPr>
              <a:t>.</a:t>
            </a:r>
            <a:r>
              <a:rPr lang="en">
                <a:solidFill>
                  <a:srgbClr val="FFFFFF"/>
                </a:solidFill>
                <a:latin typeface="Inconsolata"/>
                <a:ea typeface="Inconsolata"/>
                <a:cs typeface="Inconsolata"/>
                <a:sym typeface="Inconsolata"/>
              </a:rPr>
              <a:t>.style.color = "red";</a:t>
            </a:r>
            <a:endParaRPr>
              <a:solidFill>
                <a:srgbClr val="FFFFFF"/>
              </a:solidFill>
              <a:latin typeface="Inconsolata"/>
              <a:ea typeface="Inconsolata"/>
              <a:cs typeface="Inconsolata"/>
              <a:sym typeface="Inconsolata"/>
            </a:endParaRPr>
          </a:p>
          <a:p>
            <a:pPr indent="0" lvl="0" marL="0" rtl="0" algn="l">
              <a:spcBef>
                <a:spcPts val="800"/>
              </a:spcBef>
              <a:spcAft>
                <a:spcPts val="800"/>
              </a:spcAft>
              <a:buNone/>
            </a:pPr>
            <a:r>
              <a:rPr lang="en">
                <a:solidFill>
                  <a:srgbClr val="FFFFFF"/>
                </a:solidFill>
                <a:latin typeface="Inconsolata"/>
                <a:ea typeface="Inconsolata"/>
                <a:cs typeface="Inconsolata"/>
                <a:sym typeface="Inconsolata"/>
              </a:rPr>
              <a:t>console.log(document.body.children[1].childNodes[3].childNodes[1].style.color = "red")</a:t>
            </a:r>
            <a:endParaRPr>
              <a:solidFill>
                <a:srgbClr val="FFFFFF"/>
              </a:solidFill>
              <a:latin typeface="Inconsolata"/>
              <a:ea typeface="Inconsolata"/>
              <a:cs typeface="Inconsolata"/>
              <a:sym typeface="Inconsolata"/>
            </a:endParaRPr>
          </a:p>
        </p:txBody>
      </p:sp>
      <p:pic>
        <p:nvPicPr>
          <p:cNvPr id="416" name="Google Shape;416;p63"/>
          <p:cNvPicPr preferRelativeResize="0"/>
          <p:nvPr/>
        </p:nvPicPr>
        <p:blipFill>
          <a:blip r:embed="rId4">
            <a:alphaModFix/>
          </a:blip>
          <a:stretch>
            <a:fillRect/>
          </a:stretch>
        </p:blipFill>
        <p:spPr>
          <a:xfrm>
            <a:off x="438200" y="3227100"/>
            <a:ext cx="638249" cy="6382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4"/>
          <p:cNvSpPr/>
          <p:nvPr/>
        </p:nvSpPr>
        <p:spPr>
          <a:xfrm>
            <a:off x="-24025" y="-32050"/>
            <a:ext cx="9180300" cy="689100"/>
          </a:xfrm>
          <a:prstGeom prst="rect">
            <a:avLst/>
          </a:prstGeom>
          <a:solidFill>
            <a:srgbClr val="28C8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DOM Traversal: </a:t>
            </a:r>
            <a:r>
              <a:rPr lang="en"/>
              <a:t>02-Traverse-DOM</a:t>
            </a:r>
            <a:endParaRPr/>
          </a:p>
        </p:txBody>
      </p:sp>
      <p:sp>
        <p:nvSpPr>
          <p:cNvPr id="423" name="Google Shape;423;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24" name="Google Shape;424;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indent="0" lvl="0" marL="0" rtl="0" algn="l">
              <a:spcBef>
                <a:spcPts val="1600"/>
              </a:spcBef>
              <a:spcAft>
                <a:spcPts val="1600"/>
              </a:spcAft>
              <a:buNone/>
            </a:pPr>
            <a:r>
              <a:t/>
            </a:r>
            <a:endParaRPr/>
          </a:p>
        </p:txBody>
      </p:sp>
      <p:sp>
        <p:nvSpPr>
          <p:cNvPr id="425" name="Google Shape;425;p64"/>
          <p:cNvSpPr/>
          <p:nvPr/>
        </p:nvSpPr>
        <p:spPr>
          <a:xfrm>
            <a:off x="485150" y="1434375"/>
            <a:ext cx="8301600" cy="465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p:txBody>
      </p:sp>
      <p:sp>
        <p:nvSpPr>
          <p:cNvPr id="426" name="Google Shape;426;p64"/>
          <p:cNvSpPr txBox="1"/>
          <p:nvPr/>
        </p:nvSpPr>
        <p:spPr>
          <a:xfrm>
            <a:off x="1219925" y="3379500"/>
            <a:ext cx="65973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27" name="Google Shape;427;p64"/>
          <p:cNvSpPr txBox="1"/>
          <p:nvPr/>
        </p:nvSpPr>
        <p:spPr>
          <a:xfrm>
            <a:off x="438200" y="3937200"/>
            <a:ext cx="8301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64"/>
          <p:cNvPicPr preferRelativeResize="0"/>
          <p:nvPr/>
        </p:nvPicPr>
        <p:blipFill>
          <a:blip r:embed="rId4">
            <a:alphaModFix/>
          </a:blip>
          <a:stretch>
            <a:fillRect/>
          </a:stretch>
        </p:blipFill>
        <p:spPr>
          <a:xfrm>
            <a:off x="17000" y="2080947"/>
            <a:ext cx="9144000" cy="159848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5"/>
          <p:cNvSpPr/>
          <p:nvPr/>
        </p:nvSpPr>
        <p:spPr>
          <a:xfrm>
            <a:off x="-24025" y="-32050"/>
            <a:ext cx="9180300" cy="689100"/>
          </a:xfrm>
          <a:prstGeom prst="rect">
            <a:avLst/>
          </a:prstGeom>
          <a:solidFill>
            <a:srgbClr val="28C8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DOM Traversal: </a:t>
            </a:r>
            <a:r>
              <a:rPr lang="en"/>
              <a:t>02-Traverse-DOM</a:t>
            </a:r>
            <a:endParaRPr/>
          </a:p>
        </p:txBody>
      </p:sp>
      <p:sp>
        <p:nvSpPr>
          <p:cNvPr id="435" name="Google Shape;43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36" name="Google Shape;436;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indent="0" lvl="0" marL="0" rtl="0" algn="l">
              <a:spcBef>
                <a:spcPts val="1600"/>
              </a:spcBef>
              <a:spcAft>
                <a:spcPts val="1600"/>
              </a:spcAft>
              <a:buNone/>
            </a:pPr>
            <a:r>
              <a:t/>
            </a:r>
            <a:endParaRPr/>
          </a:p>
        </p:txBody>
      </p:sp>
      <p:sp>
        <p:nvSpPr>
          <p:cNvPr id="437" name="Google Shape;437;p65"/>
          <p:cNvSpPr/>
          <p:nvPr/>
        </p:nvSpPr>
        <p:spPr>
          <a:xfrm>
            <a:off x="485150" y="1434375"/>
            <a:ext cx="8301600" cy="465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800"/>
              </a:spcAft>
              <a:buClr>
                <a:schemeClr val="dk1"/>
              </a:buClr>
              <a:buSzPts val="1100"/>
              <a:buFont typeface="Arial"/>
              <a:buNone/>
            </a:pPr>
            <a:r>
              <a:rPr lang="en" sz="1500">
                <a:solidFill>
                  <a:schemeClr val="lt1"/>
                </a:solidFill>
                <a:latin typeface="Inconsolata"/>
                <a:ea typeface="Inconsolata"/>
                <a:cs typeface="Inconsolata"/>
                <a:sym typeface="Inconsolata"/>
              </a:rPr>
              <a:t>console.log(document.body.children);</a:t>
            </a:r>
            <a:endParaRPr sz="1500">
              <a:solidFill>
                <a:srgbClr val="FFFFFF"/>
              </a:solidFill>
              <a:latin typeface="Inconsolata"/>
              <a:ea typeface="Inconsolata"/>
              <a:cs typeface="Inconsolata"/>
              <a:sym typeface="Inconsolata"/>
            </a:endParaRPr>
          </a:p>
        </p:txBody>
      </p:sp>
      <p:sp>
        <p:nvSpPr>
          <p:cNvPr id="438" name="Google Shape;438;p65"/>
          <p:cNvSpPr txBox="1"/>
          <p:nvPr/>
        </p:nvSpPr>
        <p:spPr>
          <a:xfrm>
            <a:off x="1219925" y="3379500"/>
            <a:ext cx="65973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39" name="Google Shape;439;p65"/>
          <p:cNvSpPr txBox="1"/>
          <p:nvPr/>
        </p:nvSpPr>
        <p:spPr>
          <a:xfrm>
            <a:off x="438200" y="3937200"/>
            <a:ext cx="8301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65"/>
          <p:cNvPicPr preferRelativeResize="0"/>
          <p:nvPr/>
        </p:nvPicPr>
        <p:blipFill>
          <a:blip r:embed="rId4">
            <a:alphaModFix/>
          </a:blip>
          <a:stretch>
            <a:fillRect/>
          </a:stretch>
        </p:blipFill>
        <p:spPr>
          <a:xfrm>
            <a:off x="17000" y="1991895"/>
            <a:ext cx="9143999" cy="1852784"/>
          </a:xfrm>
          <a:prstGeom prst="rect">
            <a:avLst/>
          </a:prstGeom>
          <a:noFill/>
          <a:ln>
            <a:noFill/>
          </a:ln>
        </p:spPr>
      </p:pic>
      <p:sp>
        <p:nvSpPr>
          <p:cNvPr id="441" name="Google Shape;441;p65"/>
          <p:cNvSpPr/>
          <p:nvPr/>
        </p:nvSpPr>
        <p:spPr>
          <a:xfrm>
            <a:off x="485150" y="3887100"/>
            <a:ext cx="8301600" cy="465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800"/>
              </a:spcAft>
              <a:buClr>
                <a:schemeClr val="dk1"/>
              </a:buClr>
              <a:buSzPts val="1100"/>
              <a:buFont typeface="Arial"/>
              <a:buNone/>
            </a:pPr>
            <a:r>
              <a:rPr lang="en" sz="1500">
                <a:solidFill>
                  <a:schemeClr val="lt1"/>
                </a:solidFill>
                <a:latin typeface="Inconsolata"/>
                <a:ea typeface="Inconsolata"/>
                <a:cs typeface="Inconsolata"/>
                <a:sym typeface="Inconsolata"/>
              </a:rPr>
              <a:t>console.log(document.body.children[3]);</a:t>
            </a:r>
            <a:endParaRPr sz="1500">
              <a:solidFill>
                <a:srgbClr val="FFFFFF"/>
              </a:solidFill>
              <a:latin typeface="Inconsolata"/>
              <a:ea typeface="Inconsolata"/>
              <a:cs typeface="Inconsolata"/>
              <a:sym typeface="Inconsolata"/>
            </a:endParaRPr>
          </a:p>
        </p:txBody>
      </p:sp>
      <p:pic>
        <p:nvPicPr>
          <p:cNvPr id="442" name="Google Shape;442;p65"/>
          <p:cNvPicPr preferRelativeResize="0"/>
          <p:nvPr/>
        </p:nvPicPr>
        <p:blipFill>
          <a:blip r:embed="rId5">
            <a:alphaModFix/>
          </a:blip>
          <a:stretch>
            <a:fillRect/>
          </a:stretch>
        </p:blipFill>
        <p:spPr>
          <a:xfrm>
            <a:off x="228600" y="4408113"/>
            <a:ext cx="8587399" cy="4323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66"/>
          <p:cNvSpPr/>
          <p:nvPr/>
        </p:nvSpPr>
        <p:spPr>
          <a:xfrm>
            <a:off x="-24025" y="-32050"/>
            <a:ext cx="9180300" cy="689100"/>
          </a:xfrm>
          <a:prstGeom prst="rect">
            <a:avLst/>
          </a:prstGeom>
          <a:solidFill>
            <a:srgbClr val="28C8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DOM Traversal: </a:t>
            </a:r>
            <a:r>
              <a:rPr lang="en"/>
              <a:t>02-Traverse-DOM</a:t>
            </a:r>
            <a:endParaRPr/>
          </a:p>
        </p:txBody>
      </p:sp>
      <p:sp>
        <p:nvSpPr>
          <p:cNvPr id="449" name="Google Shape;449;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indent="0" lvl="0" marL="0" rtl="0" algn="l">
              <a:spcBef>
                <a:spcPts val="1600"/>
              </a:spcBef>
              <a:spcAft>
                <a:spcPts val="1600"/>
              </a:spcAft>
              <a:buNone/>
            </a:pPr>
            <a:r>
              <a:t/>
            </a:r>
            <a:endParaRPr/>
          </a:p>
        </p:txBody>
      </p:sp>
      <p:sp>
        <p:nvSpPr>
          <p:cNvPr id="450" name="Google Shape;450;p66"/>
          <p:cNvSpPr/>
          <p:nvPr/>
        </p:nvSpPr>
        <p:spPr>
          <a:xfrm>
            <a:off x="485150" y="1434375"/>
            <a:ext cx="8301600" cy="465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800"/>
              </a:spcAft>
              <a:buClr>
                <a:schemeClr val="dk1"/>
              </a:buClr>
              <a:buSzPts val="1100"/>
              <a:buFont typeface="Arial"/>
              <a:buNone/>
            </a:pPr>
            <a:r>
              <a:rPr lang="en" sz="1500">
                <a:solidFill>
                  <a:schemeClr val="lt1"/>
                </a:solidFill>
                <a:latin typeface="Inconsolata"/>
                <a:ea typeface="Inconsolata"/>
                <a:cs typeface="Inconsolata"/>
                <a:sym typeface="Inconsolata"/>
              </a:rPr>
              <a:t>console.log(document.body.children[1].childNodes[3].childNodes[2]);</a:t>
            </a:r>
            <a:endParaRPr sz="1500">
              <a:solidFill>
                <a:srgbClr val="FFFFFF"/>
              </a:solidFill>
              <a:latin typeface="Inconsolata"/>
              <a:ea typeface="Inconsolata"/>
              <a:cs typeface="Inconsolata"/>
              <a:sym typeface="Inconsolata"/>
            </a:endParaRPr>
          </a:p>
        </p:txBody>
      </p:sp>
      <p:sp>
        <p:nvSpPr>
          <p:cNvPr id="451" name="Google Shape;451;p66"/>
          <p:cNvSpPr txBox="1"/>
          <p:nvPr/>
        </p:nvSpPr>
        <p:spPr>
          <a:xfrm>
            <a:off x="1219925" y="3379500"/>
            <a:ext cx="65973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52" name="Google Shape;452;p66"/>
          <p:cNvSpPr txBox="1"/>
          <p:nvPr/>
        </p:nvSpPr>
        <p:spPr>
          <a:xfrm>
            <a:off x="438200" y="3937200"/>
            <a:ext cx="8301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6"/>
          <p:cNvPicPr preferRelativeResize="0"/>
          <p:nvPr/>
        </p:nvPicPr>
        <p:blipFill>
          <a:blip r:embed="rId4">
            <a:alphaModFix/>
          </a:blip>
          <a:stretch>
            <a:fillRect/>
          </a:stretch>
        </p:blipFill>
        <p:spPr>
          <a:xfrm>
            <a:off x="208049" y="2042975"/>
            <a:ext cx="8244275" cy="2832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Our </a:t>
            </a:r>
            <a:r>
              <a:rPr lang="en"/>
              <a:t>Goal</a:t>
            </a:r>
            <a:r>
              <a:rPr lang="en"/>
              <a:t> </a:t>
            </a:r>
            <a:endParaRPr/>
          </a:p>
        </p:txBody>
      </p:sp>
      <p:sp>
        <p:nvSpPr>
          <p:cNvPr id="459" name="Google Shape;459;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rPr lang="en"/>
              <a:t>Navigate to the deployed </a:t>
            </a:r>
            <a:r>
              <a:rPr lang="en" u="sng">
                <a:solidFill>
                  <a:srgbClr val="0000FF"/>
                </a:solidFill>
                <a:hlinkClick r:id="rId3"/>
              </a:rPr>
              <a:t>Speed Reader app</a:t>
            </a:r>
            <a:r>
              <a:rPr lang="en">
                <a:solidFill>
                  <a:srgbClr val="0000FF"/>
                </a:solidFill>
              </a:rPr>
              <a:t>.</a:t>
            </a:r>
            <a:endParaRPr>
              <a:solidFill>
                <a:srgbClr val="0000FF"/>
              </a:solidFill>
            </a:endParaRPr>
          </a:p>
        </p:txBody>
      </p:sp>
      <p:sp>
        <p:nvSpPr>
          <p:cNvPr id="460" name="Google Shape;460;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461" name="Google Shape;461;p67"/>
          <p:cNvPicPr preferRelativeResize="0"/>
          <p:nvPr/>
        </p:nvPicPr>
        <p:blipFill>
          <a:blip r:embed="rId4">
            <a:alphaModFix/>
          </a:blip>
          <a:stretch>
            <a:fillRect/>
          </a:stretch>
        </p:blipFill>
        <p:spPr>
          <a:xfrm>
            <a:off x="1116120" y="1092038"/>
            <a:ext cx="6911760" cy="3571076"/>
          </a:xfrm>
          <a:prstGeom prst="rect">
            <a:avLst/>
          </a:prstGeom>
          <a:noFill/>
          <a:ln>
            <a:noFill/>
          </a:ln>
        </p:spPr>
      </p:pic>
      <p:sp>
        <p:nvSpPr>
          <p:cNvPr id="462" name="Google Shape;462;p67"/>
          <p:cNvSpPr txBox="1"/>
          <p:nvPr/>
        </p:nvSpPr>
        <p:spPr>
          <a:xfrm>
            <a:off x="1579475" y="2323513"/>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not (yet!) know about how to build this application?</a:t>
            </a:r>
            <a:endParaRPr sz="2000">
              <a:latin typeface="Roboto"/>
              <a:ea typeface="Roboto"/>
              <a:cs typeface="Roboto"/>
              <a:sym typeface="Roboto"/>
            </a:endParaRPr>
          </a:p>
        </p:txBody>
      </p:sp>
      <p:sp>
        <p:nvSpPr>
          <p:cNvPr id="463" name="Google Shape;463;p67"/>
          <p:cNvSpPr txBox="1"/>
          <p:nvPr/>
        </p:nvSpPr>
        <p:spPr>
          <a:xfrm>
            <a:off x="5124400" y="2222388"/>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think the steps are to build this application?</a:t>
            </a:r>
            <a:endParaRPr sz="20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8"/>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Stu_Traverse-That-DOM</a:t>
            </a:r>
            <a:endParaRPr/>
          </a:p>
        </p:txBody>
      </p:sp>
      <p:sp>
        <p:nvSpPr>
          <p:cNvPr id="469" name="Google Shape;469;p68"/>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92E"/>
                </a:solidFill>
                <a:highlight>
                  <a:srgbClr val="FFFFFF"/>
                </a:highlight>
              </a:rPr>
              <a:t>In this activity you are going to use the Chrome Dev Console </a:t>
            </a:r>
            <a:r>
              <a:rPr lang="en">
                <a:solidFill>
                  <a:srgbClr val="D73A49"/>
                </a:solidFill>
                <a:highlight>
                  <a:srgbClr val="FFFFFF"/>
                </a:highlight>
              </a:rPr>
              <a:t>and</a:t>
            </a:r>
            <a:r>
              <a:rPr lang="en">
                <a:solidFill>
                  <a:srgbClr val="24292E"/>
                </a:solidFill>
                <a:highlight>
                  <a:srgbClr val="FFFFFF"/>
                </a:highlight>
              </a:rPr>
              <a:t> `.style.property` to change the styling of elements on our page.</a:t>
            </a:r>
            <a:endParaRPr>
              <a:solidFill>
                <a:srgbClr val="24292E"/>
              </a:solidFill>
              <a:highlight>
                <a:srgbClr val="FFFFFF"/>
              </a:highlight>
            </a:endParaRPr>
          </a:p>
          <a:p>
            <a:pPr indent="0" lvl="0" marL="0" rtl="0" algn="l">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rPr b="1" lang="en">
                <a:solidFill>
                  <a:srgbClr val="24292E"/>
                </a:solidFill>
                <a:highlight>
                  <a:srgbClr val="FFFFFF"/>
                </a:highlight>
              </a:rPr>
              <a:t>Instructions</a:t>
            </a:r>
            <a:endParaRPr b="1">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a:t>
            </a:r>
            <a:r>
              <a:rPr lang="en">
                <a:solidFill>
                  <a:srgbClr val="24292E"/>
                </a:solidFill>
                <a:highlight>
                  <a:srgbClr val="FFFFFF"/>
                </a:highlight>
              </a:rPr>
              <a:t>Create a `script`</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a:t>
            </a:r>
            <a:r>
              <a:rPr lang="en">
                <a:solidFill>
                  <a:srgbClr val="24292E"/>
                </a:solidFill>
                <a:highlight>
                  <a:srgbClr val="FFFFFF"/>
                </a:highlight>
              </a:rPr>
              <a:t>Using the provided `index.html`, complete the following</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 Target the div with the ID of `articles`.</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 Change its font size to `50px`.</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 Change its first childs, last child to have a font color of `blue`.</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 Change its previous sibling to have a background color of `black`.</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 Target the div with the ID of `main`.</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 Change its second child node so the text is `underlined`.</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 Change its last child element to have a font size of `50px`.</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 Change its first child element to have a font color of `orange`.</a:t>
            </a:r>
            <a:endParaRPr>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    * Change its last child elements parent to have a font size of `40px`.</a:t>
            </a:r>
            <a:endParaRPr>
              <a:solidFill>
                <a:srgbClr val="24292E"/>
              </a:solidFill>
              <a:highlight>
                <a:srgbClr val="FFFFFF"/>
              </a:highlight>
            </a:endParaRPr>
          </a:p>
          <a:p>
            <a:pPr indent="0" lvl="0" marL="0" rtl="0" algn="l">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rPr b="1" lang="en">
                <a:solidFill>
                  <a:srgbClr val="24292E"/>
                </a:solidFill>
                <a:highlight>
                  <a:srgbClr val="FFFFFF"/>
                </a:highlight>
              </a:rPr>
              <a:t>Bonus</a:t>
            </a:r>
            <a:endParaRPr>
              <a:solidFill>
                <a:srgbClr val="24292E"/>
              </a:solidFill>
              <a:highlight>
                <a:srgbClr val="FFFFFF"/>
              </a:highlight>
            </a:endParaRPr>
          </a:p>
          <a:p>
            <a:pPr indent="0" lvl="0" marL="152400" marR="152400" rtl="0" algn="l">
              <a:lnSpc>
                <a:spcPct val="145000"/>
              </a:lnSpc>
              <a:spcBef>
                <a:spcPts val="0"/>
              </a:spcBef>
              <a:spcAft>
                <a:spcPts val="0"/>
              </a:spcAft>
              <a:buClr>
                <a:schemeClr val="dk1"/>
              </a:buClr>
              <a:buSzPts val="1100"/>
              <a:buFont typeface="Arial"/>
              <a:buNone/>
            </a:pPr>
            <a:r>
              <a:rPr lang="en">
                <a:solidFill>
                  <a:srgbClr val="24292E"/>
                </a:solidFill>
                <a:highlight>
                  <a:srgbClr val="FFFFFF"/>
                </a:highlight>
              </a:rPr>
              <a:t>* Change </a:t>
            </a:r>
            <a:r>
              <a:rPr lang="en">
                <a:solidFill>
                  <a:srgbClr val="005CC5"/>
                </a:solidFill>
                <a:highlight>
                  <a:srgbClr val="FFFFFF"/>
                </a:highlight>
              </a:rPr>
              <a:t>3</a:t>
            </a:r>
            <a:r>
              <a:rPr lang="en">
                <a:solidFill>
                  <a:srgbClr val="24292E"/>
                </a:solidFill>
                <a:highlight>
                  <a:srgbClr val="FFFFFF"/>
                </a:highlight>
              </a:rPr>
              <a:t> other elements styles that we did </a:t>
            </a:r>
            <a:r>
              <a:rPr lang="en">
                <a:solidFill>
                  <a:srgbClr val="D73A49"/>
                </a:solidFill>
                <a:highlight>
                  <a:srgbClr val="FFFFFF"/>
                </a:highlight>
              </a:rPr>
              <a:t>not</a:t>
            </a:r>
            <a:r>
              <a:rPr lang="en">
                <a:solidFill>
                  <a:srgbClr val="24292E"/>
                </a:solidFill>
                <a:highlight>
                  <a:srgbClr val="FFFFFF"/>
                </a:highlight>
              </a:rPr>
              <a:t> ask for above.</a:t>
            </a:r>
            <a:endParaRPr>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rPr b="1" lang="en">
                <a:solidFill>
                  <a:srgbClr val="24292E"/>
                </a:solidFill>
                <a:highlight>
                  <a:schemeClr val="lt1"/>
                </a:highlight>
              </a:rPr>
              <a:t>Hints: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getElementById, </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style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color, .style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fontSize, etc</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470" name="Google Shape;470;p68"/>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03-Stu_Traverse-That-DOM</a:t>
            </a:r>
            <a:r>
              <a:rPr lang="en"/>
              <a:t> | 10 mins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9"/>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a:t>
            </a:r>
            <a:r>
              <a:rPr lang="en"/>
              <a:t>Stu_Traverse-That-DOM</a:t>
            </a:r>
            <a:endParaRPr/>
          </a:p>
        </p:txBody>
      </p:sp>
      <p:sp>
        <p:nvSpPr>
          <p:cNvPr id="476" name="Google Shape;476;p69"/>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4292E"/>
                </a:solidFill>
                <a:highlight>
                  <a:srgbClr val="FFFFFF"/>
                </a:highlight>
              </a:rPr>
              <a:t>We first gather our two main divs into variables for easy access.</a:t>
            </a:r>
            <a:endParaRPr sz="1400">
              <a:solidFill>
                <a:srgbClr val="24292E"/>
              </a:solidFill>
              <a:highlight>
                <a:srgbClr val="FFFFFF"/>
              </a:highlight>
            </a:endParaRPr>
          </a:p>
          <a:p>
            <a:pPr indent="0" lvl="0" marL="0" rtl="0" algn="l">
              <a:spcBef>
                <a:spcPts val="0"/>
              </a:spcBef>
              <a:spcAft>
                <a:spcPts val="0"/>
              </a:spcAft>
              <a:buNone/>
            </a:pPr>
            <a:r>
              <a:t/>
            </a:r>
            <a:endParaRPr>
              <a:solidFill>
                <a:srgbClr val="24292E"/>
              </a:solidFill>
              <a:highlight>
                <a:srgbClr val="FFFFFF"/>
              </a:highlight>
            </a:endParaRPr>
          </a:p>
          <a:p>
            <a:pPr indent="0" lvl="0" marL="152400" marR="15240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artDiv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getElementById</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"articles"</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mainDiv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getElementById</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"main"</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t/>
            </a:r>
            <a:endParaRPr b="1">
              <a:solidFill>
                <a:srgbClr val="24292E"/>
              </a:solidFill>
              <a:highlight>
                <a:srgbClr val="FFFFFF"/>
              </a:highlight>
            </a:endParaRPr>
          </a:p>
          <a:p>
            <a:pPr indent="0" lvl="0" marL="0" rtl="0" algn="l">
              <a:spcBef>
                <a:spcPts val="0"/>
              </a:spcBef>
              <a:spcAft>
                <a:spcPts val="0"/>
              </a:spcAft>
              <a:buNone/>
            </a:pPr>
            <a:r>
              <a:rPr lang="en" sz="1400">
                <a:solidFill>
                  <a:srgbClr val="444444"/>
                </a:solidFill>
              </a:rPr>
              <a:t>What do the following lines do? </a:t>
            </a:r>
            <a:endParaRPr sz="1400">
              <a:solidFill>
                <a:srgbClr val="444444"/>
              </a:solidFill>
            </a:endParaRPr>
          </a:p>
          <a:p>
            <a:pPr indent="0" lvl="0" marL="0" rtl="0" algn="l">
              <a:lnSpc>
                <a:spcPct val="100000"/>
              </a:lnSpc>
              <a:spcBef>
                <a:spcPts val="0"/>
              </a:spcBef>
              <a:spcAft>
                <a:spcPts val="0"/>
              </a:spcAft>
              <a:buNone/>
            </a:pPr>
            <a:r>
              <a:t/>
            </a:r>
            <a:endParaRPr sz="1400">
              <a:solidFill>
                <a:srgbClr val="444444"/>
              </a:solidFill>
            </a:endParaRPr>
          </a:p>
          <a:p>
            <a:pPr indent="0" lvl="0" marL="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artDiv.children[</a:t>
            </a:r>
            <a:r>
              <a:rPr lang="en" sz="1000">
                <a:solidFill>
                  <a:srgbClr val="005CC5"/>
                </a:solidFill>
                <a:highlight>
                  <a:srgbClr val="F6F8FA"/>
                </a:highlight>
                <a:latin typeface="Consolas"/>
                <a:ea typeface="Consolas"/>
                <a:cs typeface="Consolas"/>
                <a:sym typeface="Consolas"/>
              </a:rPr>
              <a:t>0</a:t>
            </a:r>
            <a:r>
              <a:rPr lang="en" sz="1000">
                <a:solidFill>
                  <a:srgbClr val="24292E"/>
                </a:solidFill>
                <a:highlight>
                  <a:srgbClr val="F6F8FA"/>
                </a:highlight>
                <a:latin typeface="Consolas"/>
                <a:ea typeface="Consolas"/>
                <a:cs typeface="Consolas"/>
                <a:sym typeface="Consolas"/>
              </a:rPr>
              <a:t>].lastElementChild.</a:t>
            </a:r>
            <a:r>
              <a:rPr lang="en" sz="1000">
                <a:solidFill>
                  <a:srgbClr val="005CC5"/>
                </a:solidFill>
                <a:highlight>
                  <a:srgbClr val="F6F8FA"/>
                </a:highlight>
                <a:latin typeface="Consolas"/>
                <a:ea typeface="Consolas"/>
                <a:cs typeface="Consolas"/>
                <a:sym typeface="Consolas"/>
              </a:rPr>
              <a:t>style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color</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"white"</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artDiv.children[</a:t>
            </a:r>
            <a:r>
              <a:rPr lang="en" sz="1000">
                <a:solidFill>
                  <a:srgbClr val="005CC5"/>
                </a:solidFill>
                <a:highlight>
                  <a:srgbClr val="F6F8FA"/>
                </a:highlight>
                <a:latin typeface="Consolas"/>
                <a:ea typeface="Consolas"/>
                <a:cs typeface="Consolas"/>
                <a:sym typeface="Consolas"/>
              </a:rPr>
              <a:t>0</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style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fontSize</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"50px"</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artDiv.previousElementSibling.</a:t>
            </a:r>
            <a:r>
              <a:rPr lang="en" sz="1000">
                <a:solidFill>
                  <a:srgbClr val="005CC5"/>
                </a:solidFill>
                <a:highlight>
                  <a:srgbClr val="F6F8FA"/>
                </a:highlight>
                <a:latin typeface="Consolas"/>
                <a:ea typeface="Consolas"/>
                <a:cs typeface="Consolas"/>
                <a:sym typeface="Consolas"/>
              </a:rPr>
              <a:t>style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background</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"black"</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1600"/>
              </a:spcBef>
              <a:spcAft>
                <a:spcPts val="0"/>
              </a:spcAft>
              <a:buNone/>
            </a:pPr>
            <a:r>
              <a:rPr lang="en" sz="1000">
                <a:solidFill>
                  <a:srgbClr val="24292E"/>
                </a:solidFill>
                <a:highlight>
                  <a:srgbClr val="F6F8FA"/>
                </a:highlight>
                <a:latin typeface="Consolas"/>
                <a:ea typeface="Consolas"/>
                <a:cs typeface="Consolas"/>
                <a:sym typeface="Consolas"/>
              </a:rPr>
              <a:t>mainDiv.</a:t>
            </a:r>
            <a:r>
              <a:rPr lang="en" sz="1000">
                <a:solidFill>
                  <a:srgbClr val="005CC5"/>
                </a:solidFill>
                <a:highlight>
                  <a:srgbClr val="F6F8FA"/>
                </a:highlight>
                <a:latin typeface="Consolas"/>
                <a:ea typeface="Consolas"/>
                <a:cs typeface="Consolas"/>
                <a:sym typeface="Consolas"/>
              </a:rPr>
              <a:t>childNodes</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1</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style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textDecoration</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"underline"</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mainDiv.lastElementChild.</a:t>
            </a:r>
            <a:r>
              <a:rPr lang="en" sz="1000">
                <a:solidFill>
                  <a:srgbClr val="005CC5"/>
                </a:solidFill>
                <a:highlight>
                  <a:srgbClr val="F6F8FA"/>
                </a:highlight>
                <a:latin typeface="Consolas"/>
                <a:ea typeface="Consolas"/>
                <a:cs typeface="Consolas"/>
                <a:sym typeface="Consolas"/>
              </a:rPr>
              <a:t>style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fontSize</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"50px"</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mainDiv.firstElementChild.</a:t>
            </a:r>
            <a:r>
              <a:rPr lang="en" sz="1000">
                <a:solidFill>
                  <a:srgbClr val="005CC5"/>
                </a:solidFill>
                <a:highlight>
                  <a:srgbClr val="F6F8FA"/>
                </a:highlight>
                <a:latin typeface="Consolas"/>
                <a:ea typeface="Consolas"/>
                <a:cs typeface="Consolas"/>
                <a:sym typeface="Consolas"/>
              </a:rPr>
              <a:t>style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color</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"white"</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400">
              <a:solidFill>
                <a:srgbClr val="444444"/>
              </a:solidFill>
            </a:endParaRPr>
          </a:p>
          <a:p>
            <a:pPr indent="0" lvl="0" marL="0" rtl="0" algn="l">
              <a:spcBef>
                <a:spcPts val="1600"/>
              </a:spcBef>
              <a:spcAft>
                <a:spcPts val="0"/>
              </a:spcAft>
              <a:buNone/>
            </a:pPr>
            <a:r>
              <a:rPr lang="en" sz="1400">
                <a:solidFill>
                  <a:srgbClr val="444444"/>
                </a:solidFill>
              </a:rPr>
              <a:t>Q: What other properties or attributes can be set using JS?.</a:t>
            </a:r>
            <a:endParaRPr sz="1400">
              <a:solidFill>
                <a:srgbClr val="444444"/>
              </a:solidFill>
            </a:endParaRPr>
          </a:p>
          <a:p>
            <a:pPr indent="0" lvl="0" marL="0" rtl="0" algn="l">
              <a:spcBef>
                <a:spcPts val="0"/>
              </a:spcBef>
              <a:spcAft>
                <a:spcPts val="0"/>
              </a:spcAft>
              <a:buClr>
                <a:schemeClr val="dk1"/>
              </a:buClr>
              <a:buSzPts val="1100"/>
              <a:buFont typeface="Arial"/>
              <a:buNone/>
            </a:pPr>
            <a:r>
              <a:rPr lang="en" sz="1400">
                <a:solidFill>
                  <a:srgbClr val="444444"/>
                </a:solidFill>
              </a:rPr>
              <a:t>A: We can change any attribute or property using only JavaScript.</a:t>
            </a:r>
            <a:endParaRPr sz="1400">
              <a:solidFill>
                <a:srgbClr val="444444"/>
              </a:solidFill>
            </a:endParaRPr>
          </a:p>
        </p:txBody>
      </p:sp>
      <p:sp>
        <p:nvSpPr>
          <p:cNvPr id="477" name="Google Shape;477;p69"/>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03-Stu_Traverse-That-DOM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Variable Naming</a:t>
            </a:r>
            <a:endParaRPr/>
          </a:p>
        </p:txBody>
      </p:sp>
      <p:sp>
        <p:nvSpPr>
          <p:cNvPr id="143" name="Google Shape;143;p25"/>
          <p:cNvSpPr txBox="1"/>
          <p:nvPr>
            <p:ph idx="1" type="body"/>
          </p:nvPr>
        </p:nvSpPr>
        <p:spPr>
          <a:xfrm>
            <a:off x="1793475" y="1226663"/>
            <a:ext cx="6616800" cy="35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444444"/>
                </a:solidFill>
              </a:rPr>
              <a:t>Name your </a:t>
            </a:r>
            <a:r>
              <a:rPr b="1" lang="en" sz="1400">
                <a:solidFill>
                  <a:srgbClr val="444444"/>
                </a:solidFill>
              </a:rPr>
              <a:t>NOUNS</a:t>
            </a:r>
            <a:r>
              <a:rPr lang="en" sz="1400">
                <a:solidFill>
                  <a:srgbClr val="444444"/>
                </a:solidFill>
              </a:rPr>
              <a:t> </a:t>
            </a:r>
            <a:endParaRPr sz="1400">
              <a:solidFill>
                <a:srgbClr val="444444"/>
              </a:solidFill>
            </a:endParaRPr>
          </a:p>
          <a:p>
            <a:pPr indent="-317500" lvl="0" marL="457200" rtl="0" algn="l">
              <a:spcBef>
                <a:spcPts val="1600"/>
              </a:spcBef>
              <a:spcAft>
                <a:spcPts val="0"/>
              </a:spcAft>
              <a:buClr>
                <a:srgbClr val="444444"/>
              </a:buClr>
              <a:buSzPts val="1400"/>
              <a:buFont typeface="Montserrat"/>
              <a:buAutoNum type="arabicPeriod"/>
            </a:pPr>
            <a:r>
              <a:rPr lang="en" sz="1400">
                <a:solidFill>
                  <a:srgbClr val="444444"/>
                </a:solidFill>
              </a:rPr>
              <a:t>Use short enough and long enough variable names</a:t>
            </a:r>
            <a:endParaRPr sz="1400">
              <a:solidFill>
                <a:srgbClr val="444444"/>
              </a:solidFill>
            </a:endParaRPr>
          </a:p>
          <a:p>
            <a:pPr indent="-317500" lvl="0" marL="457200" rtl="0" algn="l">
              <a:spcBef>
                <a:spcPts val="0"/>
              </a:spcBef>
              <a:spcAft>
                <a:spcPts val="0"/>
              </a:spcAft>
              <a:buClr>
                <a:srgbClr val="444444"/>
              </a:buClr>
              <a:buSzPts val="1400"/>
              <a:buFont typeface="Montserrat"/>
              <a:buAutoNum type="arabicPeriod"/>
            </a:pPr>
            <a:r>
              <a:rPr lang="en" sz="1400">
                <a:solidFill>
                  <a:srgbClr val="444444"/>
                </a:solidFill>
              </a:rPr>
              <a:t>Use specific names for variables</a:t>
            </a:r>
            <a:endParaRPr sz="1400">
              <a:solidFill>
                <a:srgbClr val="444444"/>
              </a:solidFill>
            </a:endParaRPr>
          </a:p>
          <a:p>
            <a:pPr indent="-317500" lvl="0" marL="457200" rtl="0" algn="l">
              <a:spcBef>
                <a:spcPts val="0"/>
              </a:spcBef>
              <a:spcAft>
                <a:spcPts val="0"/>
              </a:spcAft>
              <a:buClr>
                <a:srgbClr val="444444"/>
              </a:buClr>
              <a:buSzPts val="1400"/>
              <a:buFont typeface="Montserrat"/>
              <a:buAutoNum type="arabicPeriod"/>
            </a:pPr>
            <a:r>
              <a:rPr lang="en" sz="1400">
                <a:solidFill>
                  <a:srgbClr val="444444"/>
                </a:solidFill>
              </a:rPr>
              <a:t>Use meaningful names for variables. Variable name must define the exact explanation of its content.</a:t>
            </a:r>
            <a:endParaRPr sz="1400">
              <a:solidFill>
                <a:srgbClr val="444444"/>
              </a:solidFill>
            </a:endParaRPr>
          </a:p>
          <a:p>
            <a:pPr indent="-317500" lvl="0" marL="457200" rtl="0" algn="l">
              <a:spcBef>
                <a:spcPts val="0"/>
              </a:spcBef>
              <a:spcAft>
                <a:spcPts val="0"/>
              </a:spcAft>
              <a:buClr>
                <a:srgbClr val="444444"/>
              </a:buClr>
              <a:buSzPts val="1400"/>
              <a:buFont typeface="Montserrat"/>
              <a:buAutoNum type="arabicPeriod"/>
            </a:pPr>
            <a:r>
              <a:rPr lang="en" sz="1400">
                <a:solidFill>
                  <a:srgbClr val="444444"/>
                </a:solidFill>
              </a:rPr>
              <a:t>Obey programming language standards (CamelCase)</a:t>
            </a:r>
            <a:endParaRPr sz="1400">
              <a:solidFill>
                <a:srgbClr val="444444"/>
              </a:solidFill>
            </a:endParaRPr>
          </a:p>
          <a:p>
            <a:pPr indent="-317500" lvl="0" marL="457200" rtl="0" algn="l">
              <a:spcBef>
                <a:spcPts val="0"/>
              </a:spcBef>
              <a:spcAft>
                <a:spcPts val="0"/>
              </a:spcAft>
              <a:buClr>
                <a:schemeClr val="dk1"/>
              </a:buClr>
              <a:buSzPts val="1400"/>
              <a:buFont typeface="Arial"/>
              <a:buAutoNum type="arabicPeriod"/>
            </a:pPr>
            <a:r>
              <a:rPr lang="en" sz="1400">
                <a:solidFill>
                  <a:srgbClr val="444444"/>
                </a:solidFill>
              </a:rPr>
              <a:t>Don't use same variable for different purposes in a method, conditional etc. Create a new and different named variable instead.</a:t>
            </a:r>
            <a:endParaRPr sz="1400">
              <a:solidFill>
                <a:srgbClr val="444444"/>
              </a:solidFill>
            </a:endParaRPr>
          </a:p>
          <a:p>
            <a:pPr indent="-317500" lvl="0" marL="457200" rtl="0" algn="l">
              <a:spcBef>
                <a:spcPts val="0"/>
              </a:spcBef>
              <a:spcAft>
                <a:spcPts val="0"/>
              </a:spcAft>
              <a:buClr>
                <a:schemeClr val="dk1"/>
              </a:buClr>
              <a:buSzPts val="1400"/>
              <a:buFont typeface="Arial"/>
              <a:buAutoNum type="arabicPeriod"/>
            </a:pPr>
            <a:r>
              <a:rPr lang="en" sz="1400">
                <a:solidFill>
                  <a:srgbClr val="444444"/>
                </a:solidFill>
              </a:rPr>
              <a:t>Don't use too long variable names (e.g. 50 chars)</a:t>
            </a:r>
            <a:endParaRPr sz="1400">
              <a:solidFill>
                <a:srgbClr val="444444"/>
              </a:solidFill>
            </a:endParaRPr>
          </a:p>
          <a:p>
            <a:pPr indent="0" lvl="0" marL="0" rtl="0" algn="l">
              <a:spcBef>
                <a:spcPts val="0"/>
              </a:spcBef>
              <a:spcAft>
                <a:spcPts val="1600"/>
              </a:spcAft>
              <a:buNone/>
            </a:pPr>
            <a:r>
              <a:t/>
            </a:r>
            <a:endParaRPr sz="1400">
              <a:solidFill>
                <a:srgbClr val="444444"/>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0"/>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Attributes | 04-Ins_Setting-Attributes</a:t>
            </a:r>
            <a:endParaRPr/>
          </a:p>
        </p:txBody>
      </p:sp>
      <p:sp>
        <p:nvSpPr>
          <p:cNvPr id="483" name="Google Shape;483;p70"/>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298450" lvl="0" marL="457200" marR="152400" rtl="0" algn="l">
              <a:lnSpc>
                <a:spcPct val="145000"/>
              </a:lnSpc>
              <a:spcBef>
                <a:spcPts val="0"/>
              </a:spcBef>
              <a:spcAft>
                <a:spcPts val="0"/>
              </a:spcAft>
              <a:buClr>
                <a:srgbClr val="24292E"/>
              </a:buClr>
              <a:buSzPts val="1100"/>
              <a:buChar char="●"/>
            </a:pPr>
            <a:r>
              <a:rPr lang="en" sz="1200">
                <a:solidFill>
                  <a:srgbClr val="24292E"/>
                </a:solidFill>
                <a:highlight>
                  <a:srgbClr val="FFFFFF"/>
                </a:highlight>
              </a:rPr>
              <a:t>We can traverse the DOM and set styles via the </a:t>
            </a:r>
            <a:r>
              <a:rPr lang="en" sz="1000">
                <a:solidFill>
                  <a:srgbClr val="24292E"/>
                </a:solidFill>
              </a:rPr>
              <a:t>.style</a:t>
            </a:r>
            <a:r>
              <a:rPr lang="en" sz="1200">
                <a:solidFill>
                  <a:srgbClr val="24292E"/>
                </a:solidFill>
                <a:highlight>
                  <a:srgbClr val="FFFFFF"/>
                </a:highlight>
              </a:rPr>
              <a:t> method, now we are going to learn about </a:t>
            </a:r>
            <a:r>
              <a:rPr lang="en" sz="1000">
                <a:solidFill>
                  <a:srgbClr val="24292E"/>
                </a:solidFill>
              </a:rPr>
              <a:t>.setAttribute</a:t>
            </a:r>
            <a:r>
              <a:rPr lang="en" sz="1200">
                <a:solidFill>
                  <a:srgbClr val="24292E"/>
                </a:solidFill>
                <a:highlight>
                  <a:srgbClr val="FFFFFF"/>
                </a:highlight>
              </a:rPr>
              <a:t>.</a:t>
            </a:r>
            <a:endParaRPr sz="1200">
              <a:solidFill>
                <a:srgbClr val="24292E"/>
              </a:solidFill>
              <a:highlight>
                <a:srgbClr val="FFFFFF"/>
              </a:highlight>
            </a:endParaRPr>
          </a:p>
          <a:p>
            <a:pPr indent="0" lvl="0" marL="457200" marR="152400" rtl="0" algn="l">
              <a:lnSpc>
                <a:spcPct val="145000"/>
              </a:lnSpc>
              <a:spcBef>
                <a:spcPts val="0"/>
              </a:spcBef>
              <a:spcAft>
                <a:spcPts val="0"/>
              </a:spcAft>
              <a:buNone/>
            </a:pPr>
            <a:r>
              <a:t/>
            </a:r>
            <a:endParaRPr sz="1200">
              <a:solidFill>
                <a:srgbClr val="24292E"/>
              </a:solidFill>
              <a:highlight>
                <a:srgbClr val="FFFFFF"/>
              </a:highlight>
            </a:endParaRPr>
          </a:p>
          <a:p>
            <a:pPr indent="-298450" lvl="0" marL="457200" marR="152400" rtl="0" algn="l">
              <a:lnSpc>
                <a:spcPct val="145000"/>
              </a:lnSpc>
              <a:spcBef>
                <a:spcPts val="0"/>
              </a:spcBef>
              <a:spcAft>
                <a:spcPts val="0"/>
              </a:spcAft>
              <a:buClr>
                <a:srgbClr val="24292E"/>
              </a:buClr>
              <a:buSzPts val="1100"/>
              <a:buChar char="●"/>
            </a:pPr>
            <a:r>
              <a:rPr lang="en" sz="1000">
                <a:solidFill>
                  <a:srgbClr val="24292E"/>
                </a:solidFill>
              </a:rPr>
              <a:t>setAttribute</a:t>
            </a:r>
            <a:r>
              <a:rPr lang="en" sz="1200">
                <a:solidFill>
                  <a:srgbClr val="24292E"/>
                </a:solidFill>
                <a:highlight>
                  <a:srgbClr val="FFFFFF"/>
                </a:highlight>
              </a:rPr>
              <a:t> is a DOM method that allows us to add any attribute to an element. We can use it to add styles, hrefs, img srcs, and any other attribute you would like to add.</a:t>
            </a:r>
            <a:endParaRPr sz="1200">
              <a:solidFill>
                <a:srgbClr val="24292E"/>
              </a:solidFill>
              <a:highlight>
                <a:srgbClr val="FFFFFF"/>
              </a:highlight>
            </a:endParaRPr>
          </a:p>
          <a:p>
            <a:pPr indent="0" lvl="0" marL="457200" marR="152400" rtl="0" algn="l">
              <a:lnSpc>
                <a:spcPct val="145000"/>
              </a:lnSpc>
              <a:spcBef>
                <a:spcPts val="0"/>
              </a:spcBef>
              <a:spcAft>
                <a:spcPts val="0"/>
              </a:spcAft>
              <a:buNone/>
            </a:pPr>
            <a:r>
              <a:t/>
            </a:r>
            <a:endParaRPr sz="1200">
              <a:solidFill>
                <a:srgbClr val="24292E"/>
              </a:solidFill>
              <a:highlight>
                <a:srgbClr val="FFFFFF"/>
              </a:highlight>
            </a:endParaRPr>
          </a:p>
          <a:p>
            <a:pPr indent="-304800" lvl="0" marL="457200" marR="152400" rtl="0" algn="l">
              <a:lnSpc>
                <a:spcPct val="145000"/>
              </a:lnSpc>
              <a:spcBef>
                <a:spcPts val="0"/>
              </a:spcBef>
              <a:spcAft>
                <a:spcPts val="0"/>
              </a:spcAft>
              <a:buClr>
                <a:srgbClr val="24292E"/>
              </a:buClr>
              <a:buSzPts val="1200"/>
              <a:buChar char="●"/>
            </a:pPr>
            <a:r>
              <a:rPr lang="en" sz="1200">
                <a:solidFill>
                  <a:srgbClr val="24292E"/>
                </a:solidFill>
                <a:highlight>
                  <a:srgbClr val="FFFFFF"/>
                </a:highlight>
              </a:rPr>
              <a:t>If the attribute already exists, the value will be updated. If there is no attribute, a new attribute is added with the specified name and value.</a:t>
            </a:r>
            <a:endParaRPr sz="1200">
              <a:solidFill>
                <a:srgbClr val="24292E"/>
              </a:solidFill>
              <a:highlight>
                <a:srgbClr val="FFFFFF"/>
              </a:highlight>
            </a:endParaRPr>
          </a:p>
          <a:p>
            <a:pPr indent="0" lvl="0" marL="0" marR="152400" rtl="0" algn="l">
              <a:lnSpc>
                <a:spcPct val="145000"/>
              </a:lnSpc>
              <a:spcBef>
                <a:spcPts val="0"/>
              </a:spcBef>
              <a:spcAft>
                <a:spcPts val="0"/>
              </a:spcAft>
              <a:buNone/>
            </a:pPr>
            <a:r>
              <a:t/>
            </a:r>
            <a:endParaRPr sz="1200">
              <a:solidFill>
                <a:srgbClr val="24292E"/>
              </a:solidFill>
              <a:highlight>
                <a:srgbClr val="FFFFFF"/>
              </a:highlight>
            </a:endParaRPr>
          </a:p>
          <a:p>
            <a:pPr indent="0" lvl="0" marL="0" marR="152400" rtl="0" algn="l">
              <a:lnSpc>
                <a:spcPct val="145000"/>
              </a:lnSpc>
              <a:spcBef>
                <a:spcPts val="0"/>
              </a:spcBef>
              <a:spcAft>
                <a:spcPts val="0"/>
              </a:spcAft>
              <a:buNone/>
            </a:pPr>
            <a:r>
              <a:rPr lang="en" sz="1200">
                <a:solidFill>
                  <a:srgbClr val="24292E"/>
                </a:solidFill>
                <a:highlight>
                  <a:srgbClr val="FFFFFF"/>
                </a:highlight>
              </a:rPr>
              <a:t>Let’s Uncomment our </a:t>
            </a:r>
            <a:r>
              <a:rPr b="1" lang="en" sz="1200">
                <a:solidFill>
                  <a:srgbClr val="24292E"/>
                </a:solidFill>
                <a:highlight>
                  <a:srgbClr val="FFFFFF"/>
                </a:highlight>
              </a:rPr>
              <a:t>script.js</a:t>
            </a:r>
            <a:endParaRPr b="1" sz="1200">
              <a:solidFill>
                <a:srgbClr val="24292E"/>
              </a:solidFill>
              <a:highlight>
                <a:srgbClr val="FFFFFF"/>
              </a:highlight>
            </a:endParaRPr>
          </a:p>
          <a:p>
            <a:pPr indent="0" lvl="0" marL="0" marR="152400" rtl="0" algn="l">
              <a:lnSpc>
                <a:spcPct val="145000"/>
              </a:lnSpc>
              <a:spcBef>
                <a:spcPts val="0"/>
              </a:spcBef>
              <a:spcAft>
                <a:spcPts val="0"/>
              </a:spcAft>
              <a:buNone/>
            </a:pPr>
            <a:r>
              <a:rPr b="1" lang="en" sz="1200">
                <a:solidFill>
                  <a:srgbClr val="24292E"/>
                </a:solidFill>
                <a:highlight>
                  <a:srgbClr val="FFFFFF"/>
                </a:highlight>
              </a:rPr>
              <a:t>(have a look)</a:t>
            </a:r>
            <a:endParaRPr b="1" sz="1200">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1"/>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Stu_Setting-Attributes</a:t>
            </a:r>
            <a:endParaRPr/>
          </a:p>
        </p:txBody>
      </p:sp>
      <p:sp>
        <p:nvSpPr>
          <p:cNvPr id="489" name="Google Shape;489;p71"/>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None/>
            </a:pPr>
            <a:r>
              <a:rPr lang="en" sz="1200">
                <a:solidFill>
                  <a:srgbClr val="24292E"/>
                </a:solidFill>
                <a:highlight>
                  <a:srgbClr val="FFFFFF"/>
                </a:highlight>
              </a:rPr>
              <a:t>Setting Attributes</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In this activity you are going to use JavaScript to add `hrefs` to `a` tags, `src` to `img` tags, along with some styles all while traversing the DOM.</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b="1" lang="en" sz="1200">
                <a:solidFill>
                  <a:srgbClr val="24292E"/>
                </a:solidFill>
                <a:highlight>
                  <a:srgbClr val="FFFFFF"/>
                </a:highlight>
              </a:rPr>
              <a:t>Instructions</a:t>
            </a:r>
            <a:endParaRPr b="1"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Open `index.html` </a:t>
            </a:r>
            <a:r>
              <a:rPr lang="en" sz="1200">
                <a:solidFill>
                  <a:srgbClr val="D73A49"/>
                </a:solidFill>
                <a:highlight>
                  <a:srgbClr val="FFFFFF"/>
                </a:highlight>
              </a:rPr>
              <a:t>and</a:t>
            </a:r>
            <a:r>
              <a:rPr lang="en" sz="1200">
                <a:solidFill>
                  <a:srgbClr val="24292E"/>
                </a:solidFill>
                <a:highlight>
                  <a:srgbClr val="FFFFFF"/>
                </a:highlight>
              </a:rPr>
              <a:t> familiarize yourself with the structure of the HTML.</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Inside of your provided `script` complete the following: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 Give a `src` </a:t>
            </a:r>
            <a:r>
              <a:rPr lang="en" sz="1200">
                <a:solidFill>
                  <a:srgbClr val="D73A49"/>
                </a:solidFill>
                <a:highlight>
                  <a:srgbClr val="FFFFFF"/>
                </a:highlight>
              </a:rPr>
              <a:t>and</a:t>
            </a:r>
            <a:r>
              <a:rPr lang="en" sz="1200">
                <a:solidFill>
                  <a:srgbClr val="24292E"/>
                </a:solidFill>
                <a:highlight>
                  <a:srgbClr val="FFFFFF"/>
                </a:highlight>
              </a:rPr>
              <a:t> `alt` attribute to the </a:t>
            </a:r>
            <a:r>
              <a:rPr lang="en" sz="1200">
                <a:solidFill>
                  <a:srgbClr val="005CC5"/>
                </a:solidFill>
                <a:highlight>
                  <a:srgbClr val="FFFFFF"/>
                </a:highlight>
              </a:rPr>
              <a:t>3</a:t>
            </a:r>
            <a:r>
              <a:rPr lang="en" sz="1200">
                <a:solidFill>
                  <a:srgbClr val="24292E"/>
                </a:solidFill>
                <a:highlight>
                  <a:srgbClr val="FFFFFF"/>
                </a:highlight>
              </a:rPr>
              <a:t> provided `img` tags.</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 Give a `href` attribute to the </a:t>
            </a:r>
            <a:r>
              <a:rPr lang="en" sz="1200">
                <a:solidFill>
                  <a:srgbClr val="005CC5"/>
                </a:solidFill>
                <a:highlight>
                  <a:srgbClr val="FFFFFF"/>
                </a:highlight>
              </a:rPr>
              <a:t>3</a:t>
            </a:r>
            <a:r>
              <a:rPr lang="en" sz="1200">
                <a:solidFill>
                  <a:srgbClr val="24292E"/>
                </a:solidFill>
                <a:highlight>
                  <a:srgbClr val="FFFFFF"/>
                </a:highlight>
              </a:rPr>
              <a:t> provided `a` tags.`</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 Add styles via `setAttribute` to make the page look decent. Recommended: margins </a:t>
            </a:r>
            <a:r>
              <a:rPr lang="en" sz="1200">
                <a:solidFill>
                  <a:srgbClr val="D73A49"/>
                </a:solidFill>
                <a:highlight>
                  <a:srgbClr val="FFFFFF"/>
                </a:highlight>
              </a:rPr>
              <a:t>and</a:t>
            </a:r>
            <a:r>
              <a:rPr lang="en" sz="1200">
                <a:solidFill>
                  <a:srgbClr val="24292E"/>
                </a:solidFill>
                <a:highlight>
                  <a:srgbClr val="FFFFFF"/>
                </a:highlight>
              </a:rPr>
              <a:t> padding.</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b="1" lang="en" sz="1200">
                <a:solidFill>
                  <a:srgbClr val="24292E"/>
                </a:solidFill>
                <a:highlight>
                  <a:srgbClr val="FFFFFF"/>
                </a:highlight>
              </a:rPr>
              <a:t>Hint</a:t>
            </a:r>
            <a:r>
              <a:rPr lang="en" sz="1200">
                <a:solidFill>
                  <a:srgbClr val="24292E"/>
                </a:solidFill>
                <a:highlight>
                  <a:srgbClr val="FFFFFF"/>
                </a:highlight>
              </a:rPr>
              <a:t>: You may need a for </a:t>
            </a:r>
            <a:r>
              <a:rPr lang="en" sz="1200">
                <a:solidFill>
                  <a:srgbClr val="D73A49"/>
                </a:solidFill>
                <a:highlight>
                  <a:srgbClr val="FFFFFF"/>
                </a:highlight>
              </a:rPr>
              <a:t>loop</a:t>
            </a:r>
            <a:r>
              <a:rPr lang="en" sz="1200">
                <a:solidFill>
                  <a:srgbClr val="24292E"/>
                </a:solidFill>
                <a:highlight>
                  <a:srgbClr val="FFFFFF"/>
                </a:highlight>
              </a:rPr>
              <a:t>!</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490" name="Google Shape;490;p71"/>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05-Stu_Setting-Attributes</a:t>
            </a:r>
            <a:r>
              <a:rPr lang="en"/>
              <a:t> | 10 mins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 Stu_Setting-Attributes</a:t>
            </a:r>
            <a:endParaRPr/>
          </a:p>
        </p:txBody>
      </p:sp>
      <p:sp>
        <p:nvSpPr>
          <p:cNvPr id="496" name="Google Shape;496;p72"/>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497" name="Google Shape;497;p72"/>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latin typeface="Arial"/>
                <a:ea typeface="Arial"/>
                <a:cs typeface="Arial"/>
                <a:sym typeface="Arial"/>
              </a:rPr>
              <a:t>We first gather all of our elements we would like to target.</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160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main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getElementById</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"main"</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sitesEl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querySelectorAll</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"sites"</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site1El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".site1"</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site2El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".site2"</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site3El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".site3"</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siteTitles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querySelectorAll</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"h4"</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200">
                <a:solidFill>
                  <a:srgbClr val="24292E"/>
                </a:solidFill>
                <a:highlight>
                  <a:srgbClr val="FFFFFF"/>
                </a:highlight>
                <a:latin typeface="Arial"/>
                <a:ea typeface="Arial"/>
                <a:cs typeface="Arial"/>
                <a:sym typeface="Arial"/>
              </a:rPr>
              <a:t>We can then use the array returned by </a:t>
            </a:r>
            <a:r>
              <a:rPr lang="en" sz="1000">
                <a:solidFill>
                  <a:srgbClr val="24292E"/>
                </a:solidFill>
                <a:latin typeface="Consolas"/>
                <a:ea typeface="Consolas"/>
                <a:cs typeface="Consolas"/>
                <a:sym typeface="Consolas"/>
              </a:rPr>
              <a:t>.children</a:t>
            </a:r>
            <a:r>
              <a:rPr lang="en" sz="1200">
                <a:solidFill>
                  <a:srgbClr val="24292E"/>
                </a:solidFill>
                <a:highlight>
                  <a:srgbClr val="FFFFFF"/>
                </a:highlight>
                <a:latin typeface="Arial"/>
                <a:ea typeface="Arial"/>
                <a:cs typeface="Arial"/>
                <a:sym typeface="Arial"/>
              </a:rPr>
              <a:t> to navigate and setAttributes to elements.</a:t>
            </a:r>
            <a:endParaRPr sz="1200">
              <a:solidFill>
                <a:srgbClr val="24292E"/>
              </a:solidFill>
              <a:highlight>
                <a:srgbClr val="FFFFFF"/>
              </a:highlight>
              <a:latin typeface="Arial"/>
              <a:ea typeface="Arial"/>
              <a:cs typeface="Arial"/>
              <a:sym typeface="Arial"/>
            </a:endParaRPr>
          </a:p>
          <a:p>
            <a:pPr indent="0" lvl="0" marL="0" marR="152400" rtl="0" algn="l">
              <a:lnSpc>
                <a:spcPct val="145000"/>
              </a:lnSpc>
              <a:spcBef>
                <a:spcPts val="160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site1El.children[</a:t>
            </a:r>
            <a:r>
              <a:rPr lang="en" sz="1000">
                <a:solidFill>
                  <a:srgbClr val="005CC5"/>
                </a:solidFill>
                <a:highlight>
                  <a:srgbClr val="F6F8FA"/>
                </a:highlight>
                <a:latin typeface="Consolas"/>
                <a:ea typeface="Consolas"/>
                <a:cs typeface="Consolas"/>
                <a:sym typeface="Consolas"/>
              </a:rPr>
              <a:t>1</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setAttribute</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"href"</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"https://google.com"</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600"/>
              </a:spcBef>
              <a:spcAft>
                <a:spcPts val="0"/>
              </a:spcAft>
              <a:buNone/>
            </a:pPr>
            <a:r>
              <a:rPr lang="en" sz="1200">
                <a:solidFill>
                  <a:srgbClr val="24292E"/>
                </a:solidFill>
                <a:highlight>
                  <a:srgbClr val="FFFFFF"/>
                </a:highlight>
                <a:latin typeface="Arial"/>
                <a:ea typeface="Arial"/>
                <a:cs typeface="Arial"/>
                <a:sym typeface="Arial"/>
              </a:rPr>
              <a:t>Whenever we use </a:t>
            </a:r>
            <a:r>
              <a:rPr lang="en" sz="1000">
                <a:solidFill>
                  <a:srgbClr val="24292E"/>
                </a:solidFill>
                <a:latin typeface="Consolas"/>
                <a:ea typeface="Consolas"/>
                <a:cs typeface="Consolas"/>
                <a:sym typeface="Consolas"/>
              </a:rPr>
              <a:t>setAttribute</a:t>
            </a:r>
            <a:r>
              <a:rPr lang="en" sz="1200">
                <a:solidFill>
                  <a:srgbClr val="24292E"/>
                </a:solidFill>
                <a:highlight>
                  <a:srgbClr val="FFFFFF"/>
                </a:highlight>
                <a:latin typeface="Arial"/>
                <a:ea typeface="Arial"/>
                <a:cs typeface="Arial"/>
                <a:sym typeface="Arial"/>
              </a:rPr>
              <a:t> it takes two arguments. The first being the name of the attribute and the second its value.</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1600"/>
              </a:spcBef>
              <a:spcAft>
                <a:spcPts val="0"/>
              </a:spcAft>
              <a:buNone/>
            </a:pPr>
            <a:r>
              <a:rPr lang="en" sz="1000">
                <a:solidFill>
                  <a:srgbClr val="24292E"/>
                </a:solidFill>
                <a:highlight>
                  <a:srgbClr val="F6F8FA"/>
                </a:highlight>
                <a:latin typeface="Consolas"/>
                <a:ea typeface="Consolas"/>
                <a:cs typeface="Consolas"/>
                <a:sym typeface="Consolas"/>
              </a:rPr>
              <a:t>site1El.children[</a:t>
            </a:r>
            <a:r>
              <a:rPr lang="en" sz="1000">
                <a:solidFill>
                  <a:srgbClr val="005CC5"/>
                </a:solidFill>
                <a:highlight>
                  <a:srgbClr val="F6F8FA"/>
                </a:highlight>
                <a:latin typeface="Consolas"/>
                <a:ea typeface="Consolas"/>
                <a:cs typeface="Consolas"/>
                <a:sym typeface="Consolas"/>
              </a:rPr>
              <a:t>1</a:t>
            </a:r>
            <a:r>
              <a:rPr lang="en" sz="1000">
                <a:solidFill>
                  <a:srgbClr val="24292E"/>
                </a:solidFill>
                <a:highlight>
                  <a:srgbClr val="F6F8FA"/>
                </a:highlight>
                <a:latin typeface="Consolas"/>
                <a:ea typeface="Consolas"/>
                <a:cs typeface="Consolas"/>
                <a:sym typeface="Consolas"/>
              </a:rPr>
              <a:t>].children[</a:t>
            </a:r>
            <a:r>
              <a:rPr lang="en" sz="1000">
                <a:solidFill>
                  <a:srgbClr val="005CC5"/>
                </a:solidFill>
                <a:highlight>
                  <a:srgbClr val="F6F8FA"/>
                </a:highlight>
                <a:latin typeface="Consolas"/>
                <a:ea typeface="Consolas"/>
                <a:cs typeface="Consolas"/>
                <a:sym typeface="Consolas"/>
              </a:rPr>
              <a:t>0</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setAttribute</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"src"</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"http://placekitten.com/200/200"</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site1El.children[</a:t>
            </a:r>
            <a:r>
              <a:rPr lang="en" sz="1000">
                <a:solidFill>
                  <a:srgbClr val="005CC5"/>
                </a:solidFill>
                <a:highlight>
                  <a:srgbClr val="F6F8FA"/>
                </a:highlight>
                <a:latin typeface="Consolas"/>
                <a:ea typeface="Consolas"/>
                <a:cs typeface="Consolas"/>
                <a:sym typeface="Consolas"/>
              </a:rPr>
              <a:t>1</a:t>
            </a:r>
            <a:r>
              <a:rPr lang="en" sz="1000">
                <a:solidFill>
                  <a:srgbClr val="24292E"/>
                </a:solidFill>
                <a:highlight>
                  <a:srgbClr val="F6F8FA"/>
                </a:highlight>
                <a:latin typeface="Consolas"/>
                <a:ea typeface="Consolas"/>
                <a:cs typeface="Consolas"/>
                <a:sym typeface="Consolas"/>
              </a:rPr>
              <a:t>].children[</a:t>
            </a:r>
            <a:r>
              <a:rPr lang="en" sz="1000">
                <a:solidFill>
                  <a:srgbClr val="005CC5"/>
                </a:solidFill>
                <a:highlight>
                  <a:srgbClr val="F6F8FA"/>
                </a:highlight>
                <a:latin typeface="Consolas"/>
                <a:ea typeface="Consolas"/>
                <a:cs typeface="Consolas"/>
                <a:sym typeface="Consolas"/>
              </a:rPr>
              <a:t>0</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setAttribute</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"style"</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"padding:10px;"</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1600"/>
              </a:spcAft>
              <a:buNone/>
            </a:pPr>
            <a:r>
              <a:t/>
            </a:r>
            <a:endParaRPr sz="1200">
              <a:solidFill>
                <a:srgbClr val="24292E"/>
              </a:solidFill>
              <a:highlight>
                <a:srgbClr val="FFFFFF"/>
              </a:highlight>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1" name="Shape 501"/>
        <p:cNvGrpSpPr/>
        <p:nvPr/>
      </p:nvGrpSpPr>
      <p:grpSpPr>
        <a:xfrm>
          <a:off x="0" y="0"/>
          <a:ext cx="0" cy="0"/>
          <a:chOff x="0" y="0"/>
          <a:chExt cx="0" cy="0"/>
        </a:xfrm>
      </p:grpSpPr>
      <p:sp>
        <p:nvSpPr>
          <p:cNvPr id="502" name="Google Shape;502;p73"/>
          <p:cNvSpPr/>
          <p:nvPr/>
        </p:nvSpPr>
        <p:spPr>
          <a:xfrm>
            <a:off x="0"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3"/>
          <p:cNvSpPr txBox="1"/>
          <p:nvPr/>
        </p:nvSpPr>
        <p:spPr>
          <a:xfrm>
            <a:off x="4436100" y="2240700"/>
            <a:ext cx="4707900" cy="11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It’s Lunch Time!</a:t>
            </a:r>
            <a:endParaRPr sz="3000">
              <a:solidFill>
                <a:srgbClr val="28C8E5"/>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800">
                <a:solidFill>
                  <a:srgbClr val="28C8E5"/>
                </a:solidFill>
                <a:latin typeface="Montserrat"/>
                <a:ea typeface="Montserrat"/>
                <a:cs typeface="Montserrat"/>
                <a:sym typeface="Montserrat"/>
              </a:rPr>
              <a:t>Return @ XX:XX</a:t>
            </a:r>
            <a:endParaRPr sz="1800">
              <a:solidFill>
                <a:srgbClr val="28C8E5"/>
              </a:solidFill>
              <a:latin typeface="Montserrat"/>
              <a:ea typeface="Montserrat"/>
              <a:cs typeface="Montserrat"/>
              <a:sym typeface="Montserrat"/>
            </a:endParaRPr>
          </a:p>
        </p:txBody>
      </p:sp>
      <p:pic>
        <p:nvPicPr>
          <p:cNvPr id="504" name="Google Shape;504;p73"/>
          <p:cNvPicPr preferRelativeResize="0"/>
          <p:nvPr/>
        </p:nvPicPr>
        <p:blipFill>
          <a:blip r:embed="rId3">
            <a:alphaModFix/>
          </a:blip>
          <a:stretch>
            <a:fillRect/>
          </a:stretch>
        </p:blipFill>
        <p:spPr>
          <a:xfrm>
            <a:off x="1283475" y="1603800"/>
            <a:ext cx="3441600" cy="1935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508" name="Shape 508"/>
        <p:cNvGrpSpPr/>
        <p:nvPr/>
      </p:nvGrpSpPr>
      <p:grpSpPr>
        <a:xfrm>
          <a:off x="0" y="0"/>
          <a:ext cx="0" cy="0"/>
          <a:chOff x="0" y="0"/>
          <a:chExt cx="0" cy="0"/>
        </a:xfrm>
      </p:grpSpPr>
      <p:sp>
        <p:nvSpPr>
          <p:cNvPr id="509" name="Google Shape;509;p74"/>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Arial"/>
                <a:ea typeface="Arial"/>
                <a:cs typeface="Arial"/>
                <a:sym typeface="Arial"/>
              </a:rPr>
              <a:t>Events and Event Handling</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510" name="Google Shape;51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5"/>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and Append</a:t>
            </a:r>
            <a:r>
              <a:rPr lang="en"/>
              <a:t> | </a:t>
            </a:r>
            <a:r>
              <a:rPr lang="en"/>
              <a:t>06-Ins_Create-Append</a:t>
            </a:r>
            <a:endParaRPr/>
          </a:p>
        </p:txBody>
      </p:sp>
      <p:sp>
        <p:nvSpPr>
          <p:cNvPr id="516" name="Google Shape;516;p75"/>
          <p:cNvSpPr txBox="1"/>
          <p:nvPr>
            <p:ph idx="1" type="body"/>
          </p:nvPr>
        </p:nvSpPr>
        <p:spPr>
          <a:xfrm>
            <a:off x="1806275" y="1027748"/>
            <a:ext cx="6616800" cy="3090600"/>
          </a:xfrm>
          <a:prstGeom prst="rect">
            <a:avLst/>
          </a:prstGeom>
        </p:spPr>
        <p:txBody>
          <a:bodyPr anchorCtr="0" anchor="t" bIns="91425" lIns="91425" spcFirstLastPara="1" rIns="91425" wrap="square" tIns="91425">
            <a:noAutofit/>
          </a:bodyPr>
          <a:lstStyle/>
          <a:p>
            <a:pPr indent="-304800" lvl="0" marL="457200" marR="152400" rtl="0" algn="l">
              <a:lnSpc>
                <a:spcPct val="145000"/>
              </a:lnSpc>
              <a:spcBef>
                <a:spcPts val="0"/>
              </a:spcBef>
              <a:spcAft>
                <a:spcPts val="0"/>
              </a:spcAft>
              <a:buClr>
                <a:srgbClr val="24292E"/>
              </a:buClr>
              <a:buSzPts val="1200"/>
              <a:buChar char="●"/>
            </a:pPr>
            <a:r>
              <a:rPr lang="en" sz="1200">
                <a:solidFill>
                  <a:srgbClr val="24292E"/>
                </a:solidFill>
                <a:highlight>
                  <a:srgbClr val="FFFFFF"/>
                </a:highlight>
                <a:latin typeface="Arial"/>
                <a:ea typeface="Arial"/>
                <a:cs typeface="Arial"/>
                <a:sym typeface="Arial"/>
              </a:rPr>
              <a:t>It will ask for a tag to create using prompts, and append the given element to the page.</a:t>
            </a:r>
            <a:endParaRPr sz="1200">
              <a:solidFill>
                <a:srgbClr val="24292E"/>
              </a:solidFill>
              <a:highlight>
                <a:srgbClr val="FFFFFF"/>
              </a:highlight>
              <a:latin typeface="Arial"/>
              <a:ea typeface="Arial"/>
              <a:cs typeface="Arial"/>
              <a:sym typeface="Arial"/>
            </a:endParaRPr>
          </a:p>
          <a:p>
            <a:pPr indent="0" lvl="0" marL="457200" marR="152400" rtl="0" algn="l">
              <a:lnSpc>
                <a:spcPct val="14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304800" lvl="0" marL="457200" marR="152400" rtl="0" algn="l">
              <a:lnSpc>
                <a:spcPct val="145000"/>
              </a:lnSpc>
              <a:spcBef>
                <a:spcPts val="0"/>
              </a:spcBef>
              <a:spcAft>
                <a:spcPts val="0"/>
              </a:spcAft>
              <a:buClr>
                <a:srgbClr val="24292E"/>
              </a:buClr>
              <a:buSzPts val="1200"/>
              <a:buChar char="●"/>
            </a:pPr>
            <a:r>
              <a:rPr lang="en" sz="1200">
                <a:solidFill>
                  <a:srgbClr val="24292E"/>
                </a:solidFill>
                <a:highlight>
                  <a:srgbClr val="FFFFFF"/>
                </a:highlight>
                <a:latin typeface="Arial"/>
                <a:ea typeface="Arial"/>
                <a:cs typeface="Arial"/>
                <a:sym typeface="Arial"/>
              </a:rPr>
              <a:t>If a proper tag name is not given it will let the user know and not create the element.</a:t>
            </a:r>
            <a:endParaRPr sz="1200">
              <a:solidFill>
                <a:srgbClr val="24292E"/>
              </a:solidFill>
              <a:highlight>
                <a:srgbClr val="FFFFFF"/>
              </a:highlight>
              <a:latin typeface="Arial"/>
              <a:ea typeface="Arial"/>
              <a:cs typeface="Arial"/>
              <a:sym typeface="Arial"/>
            </a:endParaRPr>
          </a:p>
          <a:p>
            <a:pPr indent="0" lvl="0" marL="457200" marR="152400" rtl="0" algn="l">
              <a:lnSpc>
                <a:spcPct val="14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304800" lvl="0" marL="457200" marR="152400" rtl="0" algn="l">
              <a:lnSpc>
                <a:spcPct val="145000"/>
              </a:lnSpc>
              <a:spcBef>
                <a:spcPts val="0"/>
              </a:spcBef>
              <a:spcAft>
                <a:spcPts val="0"/>
              </a:spcAft>
              <a:buClr>
                <a:srgbClr val="24292E"/>
              </a:buClr>
              <a:buSzPts val="1200"/>
              <a:buChar char="●"/>
            </a:pPr>
            <a:r>
              <a:rPr lang="en" sz="1200">
                <a:solidFill>
                  <a:srgbClr val="24292E"/>
                </a:solidFill>
                <a:highlight>
                  <a:srgbClr val="FFFFFF"/>
                </a:highlight>
                <a:latin typeface="Arial"/>
                <a:ea typeface="Arial"/>
                <a:cs typeface="Arial"/>
                <a:sym typeface="Arial"/>
              </a:rPr>
              <a:t>This is done using the DOM methods </a:t>
            </a:r>
            <a:r>
              <a:rPr lang="en" sz="1200">
                <a:solidFill>
                  <a:srgbClr val="24292E"/>
                </a:solidFill>
                <a:latin typeface="Consolas"/>
                <a:ea typeface="Consolas"/>
                <a:cs typeface="Consolas"/>
                <a:sym typeface="Consolas"/>
              </a:rPr>
              <a:t>.createElement</a:t>
            </a:r>
            <a:r>
              <a:rPr lang="en" sz="1200">
                <a:solidFill>
                  <a:srgbClr val="24292E"/>
                </a:solidFill>
                <a:highlight>
                  <a:srgbClr val="FFFFFF"/>
                </a:highlight>
                <a:latin typeface="Arial"/>
                <a:ea typeface="Arial"/>
                <a:cs typeface="Arial"/>
                <a:sym typeface="Arial"/>
              </a:rPr>
              <a:t> and </a:t>
            </a:r>
            <a:r>
              <a:rPr lang="en" sz="1200">
                <a:solidFill>
                  <a:srgbClr val="24292E"/>
                </a:solidFill>
                <a:latin typeface="Consolas"/>
                <a:ea typeface="Consolas"/>
                <a:cs typeface="Consolas"/>
                <a:sym typeface="Consolas"/>
              </a:rPr>
              <a:t>.appendChild</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0" lvl="0" marL="457200" marR="152400" rtl="0" algn="l">
              <a:lnSpc>
                <a:spcPct val="14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304800" lvl="0" marL="457200" marR="152400" rtl="0" algn="l">
              <a:lnSpc>
                <a:spcPct val="14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When using </a:t>
            </a:r>
            <a:r>
              <a:rPr lang="en" sz="1200">
                <a:solidFill>
                  <a:srgbClr val="24292E"/>
                </a:solidFill>
                <a:latin typeface="Consolas"/>
                <a:ea typeface="Consolas"/>
                <a:cs typeface="Consolas"/>
                <a:sym typeface="Consolas"/>
              </a:rPr>
              <a:t>.createElement</a:t>
            </a:r>
            <a:r>
              <a:rPr lang="en" sz="1200">
                <a:solidFill>
                  <a:srgbClr val="24292E"/>
                </a:solidFill>
                <a:highlight>
                  <a:srgbClr val="FFFFFF"/>
                </a:highlight>
                <a:latin typeface="Arial"/>
                <a:ea typeface="Arial"/>
                <a:cs typeface="Arial"/>
                <a:sym typeface="Arial"/>
              </a:rPr>
              <a:t> we pass in the name of the tag we would like to create and store it as a variable so we can later add it to the DOM.</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1200">
                <a:solidFill>
                  <a:srgbClr val="D73A49"/>
                </a:solidFill>
                <a:highlight>
                  <a:srgbClr val="F6F8FA"/>
                </a:highlight>
                <a:latin typeface="Consolas"/>
                <a:ea typeface="Consolas"/>
                <a:cs typeface="Consolas"/>
                <a:sym typeface="Consolas"/>
              </a:rPr>
              <a:t>var</a:t>
            </a:r>
            <a:r>
              <a:rPr lang="en" sz="1200">
                <a:solidFill>
                  <a:srgbClr val="24292E"/>
                </a:solidFill>
                <a:highlight>
                  <a:srgbClr val="F6F8FA"/>
                </a:highlight>
                <a:latin typeface="Consolas"/>
                <a:ea typeface="Consolas"/>
                <a:cs typeface="Consolas"/>
                <a:sym typeface="Consolas"/>
              </a:rPr>
              <a:t> newDiv </a:t>
            </a:r>
            <a:r>
              <a:rPr lang="en" sz="1200">
                <a:solidFill>
                  <a:srgbClr val="D73A49"/>
                </a:solidFill>
                <a:highlight>
                  <a:srgbClr val="F6F8FA"/>
                </a:highlight>
                <a:latin typeface="Consolas"/>
                <a:ea typeface="Consolas"/>
                <a:cs typeface="Consolas"/>
                <a:sym typeface="Consolas"/>
              </a:rPr>
              <a:t>=</a:t>
            </a:r>
            <a:r>
              <a:rPr lang="en" sz="1200">
                <a:solidFill>
                  <a:srgbClr val="24292E"/>
                </a:solidFill>
                <a:highlight>
                  <a:srgbClr val="F6F8FA"/>
                </a:highlight>
                <a:latin typeface="Consolas"/>
                <a:ea typeface="Consolas"/>
                <a:cs typeface="Consolas"/>
                <a:sym typeface="Consolas"/>
              </a:rPr>
              <a:t> </a:t>
            </a:r>
            <a:r>
              <a:rPr lang="en" sz="1200">
                <a:solidFill>
                  <a:srgbClr val="005CC5"/>
                </a:solidFill>
                <a:highlight>
                  <a:srgbClr val="F6F8FA"/>
                </a:highlight>
                <a:latin typeface="Consolas"/>
                <a:ea typeface="Consolas"/>
                <a:cs typeface="Consolas"/>
                <a:sym typeface="Consolas"/>
              </a:rPr>
              <a:t>document</a:t>
            </a:r>
            <a:r>
              <a:rPr lang="en" sz="1200">
                <a:solidFill>
                  <a:srgbClr val="24292E"/>
                </a:solidFill>
                <a:highlight>
                  <a:srgbClr val="F6F8FA"/>
                </a:highlight>
                <a:latin typeface="Consolas"/>
                <a:ea typeface="Consolas"/>
                <a:cs typeface="Consolas"/>
                <a:sym typeface="Consolas"/>
              </a:rPr>
              <a:t>.</a:t>
            </a:r>
            <a:r>
              <a:rPr lang="en" sz="1200">
                <a:solidFill>
                  <a:srgbClr val="005CC5"/>
                </a:solidFill>
                <a:highlight>
                  <a:srgbClr val="F6F8FA"/>
                </a:highlight>
                <a:latin typeface="Consolas"/>
                <a:ea typeface="Consolas"/>
                <a:cs typeface="Consolas"/>
                <a:sym typeface="Consolas"/>
              </a:rPr>
              <a:t>createElement</a:t>
            </a:r>
            <a:r>
              <a:rPr lang="en" sz="1200">
                <a:solidFill>
                  <a:srgbClr val="24292E"/>
                </a:solidFill>
                <a:highlight>
                  <a:srgbClr val="F6F8FA"/>
                </a:highlight>
                <a:latin typeface="Consolas"/>
                <a:ea typeface="Consolas"/>
                <a:cs typeface="Consolas"/>
                <a:sym typeface="Consolas"/>
              </a:rPr>
              <a:t>(</a:t>
            </a:r>
            <a:r>
              <a:rPr lang="en" sz="1200">
                <a:solidFill>
                  <a:srgbClr val="032F62"/>
                </a:solidFill>
                <a:highlight>
                  <a:srgbClr val="F6F8FA"/>
                </a:highlight>
                <a:latin typeface="Consolas"/>
                <a:ea typeface="Consolas"/>
                <a:cs typeface="Consolas"/>
                <a:sym typeface="Consolas"/>
              </a:rPr>
              <a:t>"div"</a:t>
            </a:r>
            <a:r>
              <a:rPr lang="en" sz="1200">
                <a:solidFill>
                  <a:srgbClr val="24292E"/>
                </a:solidFill>
                <a:highlight>
                  <a:srgbClr val="F6F8FA"/>
                </a:highlight>
                <a:latin typeface="Consolas"/>
                <a:ea typeface="Consolas"/>
                <a:cs typeface="Consolas"/>
                <a:sym typeface="Consolas"/>
              </a:rPr>
              <a:t>);</a:t>
            </a:r>
            <a:endParaRPr sz="12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t/>
            </a:r>
            <a:endParaRPr sz="1200">
              <a:solidFill>
                <a:srgbClr val="24292E"/>
              </a:solidFill>
              <a:highlight>
                <a:srgbClr val="F6F8FA"/>
              </a:highlight>
              <a:latin typeface="Consolas"/>
              <a:ea typeface="Consolas"/>
              <a:cs typeface="Consolas"/>
              <a:sym typeface="Consolas"/>
            </a:endParaRPr>
          </a:p>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For us to show our newly created div on the page, we need to append it to the DOM via an existing element.</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1200">
                <a:solidFill>
                  <a:srgbClr val="005CC5"/>
                </a:solidFill>
                <a:highlight>
                  <a:srgbClr val="F6F8FA"/>
                </a:highlight>
                <a:latin typeface="Consolas"/>
                <a:ea typeface="Consolas"/>
                <a:cs typeface="Consolas"/>
                <a:sym typeface="Consolas"/>
              </a:rPr>
              <a:t>document</a:t>
            </a:r>
            <a:r>
              <a:rPr lang="en" sz="1200">
                <a:solidFill>
                  <a:srgbClr val="24292E"/>
                </a:solidFill>
                <a:highlight>
                  <a:srgbClr val="F6F8FA"/>
                </a:highlight>
                <a:latin typeface="Consolas"/>
                <a:ea typeface="Consolas"/>
                <a:cs typeface="Consolas"/>
                <a:sym typeface="Consolas"/>
              </a:rPr>
              <a:t>.</a:t>
            </a:r>
            <a:r>
              <a:rPr lang="en" sz="1200">
                <a:solidFill>
                  <a:srgbClr val="005CC5"/>
                </a:solidFill>
                <a:highlight>
                  <a:srgbClr val="F6F8FA"/>
                </a:highlight>
                <a:latin typeface="Consolas"/>
                <a:ea typeface="Consolas"/>
                <a:cs typeface="Consolas"/>
                <a:sym typeface="Consolas"/>
              </a:rPr>
              <a:t>body</a:t>
            </a:r>
            <a:r>
              <a:rPr lang="en" sz="1200">
                <a:solidFill>
                  <a:srgbClr val="24292E"/>
                </a:solidFill>
                <a:highlight>
                  <a:srgbClr val="F6F8FA"/>
                </a:highlight>
                <a:latin typeface="Consolas"/>
                <a:ea typeface="Consolas"/>
                <a:cs typeface="Consolas"/>
                <a:sym typeface="Consolas"/>
              </a:rPr>
              <a:t>.</a:t>
            </a:r>
            <a:r>
              <a:rPr lang="en" sz="1200">
                <a:solidFill>
                  <a:srgbClr val="005CC5"/>
                </a:solidFill>
                <a:highlight>
                  <a:srgbClr val="F6F8FA"/>
                </a:highlight>
                <a:latin typeface="Consolas"/>
                <a:ea typeface="Consolas"/>
                <a:cs typeface="Consolas"/>
                <a:sym typeface="Consolas"/>
              </a:rPr>
              <a:t>appendChild</a:t>
            </a:r>
            <a:r>
              <a:rPr lang="en" sz="1200">
                <a:solidFill>
                  <a:srgbClr val="24292E"/>
                </a:solidFill>
                <a:highlight>
                  <a:srgbClr val="F6F8FA"/>
                </a:highlight>
                <a:latin typeface="Consolas"/>
                <a:ea typeface="Consolas"/>
                <a:cs typeface="Consolas"/>
                <a:sym typeface="Consolas"/>
              </a:rPr>
              <a:t>(newDiv);</a:t>
            </a:r>
            <a:endParaRPr sz="1200">
              <a:solidFill>
                <a:srgbClr val="24292E"/>
              </a:solidFill>
              <a:highlight>
                <a:srgbClr val="F6F8FA"/>
              </a:highlight>
              <a:latin typeface="Consolas"/>
              <a:ea typeface="Consolas"/>
              <a:cs typeface="Consolas"/>
              <a:sym typeface="Consolas"/>
            </a:endParaRPr>
          </a:p>
          <a:p>
            <a:pPr indent="-304800" lvl="0" marL="457200" rtl="0" algn="l">
              <a:spcBef>
                <a:spcPts val="12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The above code would </a:t>
            </a:r>
            <a:r>
              <a:rPr lang="en" sz="1200">
                <a:solidFill>
                  <a:srgbClr val="24292E"/>
                </a:solidFill>
                <a:highlight>
                  <a:srgbClr val="FFFFFF"/>
                </a:highlight>
                <a:latin typeface="Consolas"/>
                <a:ea typeface="Consolas"/>
                <a:cs typeface="Consolas"/>
                <a:sym typeface="Consolas"/>
              </a:rPr>
              <a:t>append</a:t>
            </a:r>
            <a:r>
              <a:rPr lang="en" sz="1200">
                <a:solidFill>
                  <a:srgbClr val="24292E"/>
                </a:solidFill>
                <a:highlight>
                  <a:srgbClr val="FFFFFF"/>
                </a:highlight>
                <a:latin typeface="Arial"/>
                <a:ea typeface="Arial"/>
                <a:cs typeface="Arial"/>
                <a:sym typeface="Arial"/>
              </a:rPr>
              <a:t> newDiv to the body as a child element.</a:t>
            </a:r>
            <a:endParaRPr sz="1200">
              <a:solidFill>
                <a:srgbClr val="24292E"/>
              </a:solidFill>
              <a:highlight>
                <a:srgbClr val="FFFFFF"/>
              </a:highlight>
              <a:latin typeface="Arial"/>
              <a:ea typeface="Arial"/>
              <a:cs typeface="Arial"/>
              <a:sym typeface="Arial"/>
            </a:endParaRPr>
          </a:p>
          <a:p>
            <a:pPr indent="0" lvl="0" marL="0" marR="152400" rtl="0" algn="l">
              <a:lnSpc>
                <a:spcPct val="145000"/>
              </a:lnSpc>
              <a:spcBef>
                <a:spcPts val="0"/>
              </a:spcBef>
              <a:spcAft>
                <a:spcPts val="0"/>
              </a:spcAft>
              <a:buNone/>
            </a:pPr>
            <a:r>
              <a:t/>
            </a:r>
            <a:endParaRPr sz="1200">
              <a:solidFill>
                <a:srgbClr val="24292E"/>
              </a:solidFill>
              <a:highlight>
                <a:srgbClr val="FFFFFF"/>
              </a:highlight>
            </a:endParaRPr>
          </a:p>
          <a:p>
            <a:pPr indent="0" lvl="0" marL="0" marR="152400" rtl="0" algn="l">
              <a:lnSpc>
                <a:spcPct val="145000"/>
              </a:lnSpc>
              <a:spcBef>
                <a:spcPts val="0"/>
              </a:spcBef>
              <a:spcAft>
                <a:spcPts val="0"/>
              </a:spcAft>
              <a:buNone/>
            </a:pPr>
            <a:r>
              <a:t/>
            </a:r>
            <a:endParaRPr b="1" sz="1200">
              <a:solidFill>
                <a:srgbClr val="24292E"/>
              </a:solidFill>
              <a:highlight>
                <a:srgbClr val="FFFFFF"/>
              </a:highlight>
            </a:endParaRPr>
          </a:p>
          <a:p>
            <a:pPr indent="0" lvl="0" marL="0" rtl="0" algn="l">
              <a:spcBef>
                <a:spcPts val="0"/>
              </a:spcBef>
              <a:spcAft>
                <a:spcPts val="0"/>
              </a:spcAft>
              <a:buNone/>
            </a:pPr>
            <a:r>
              <a:t/>
            </a:r>
            <a:endParaRPr b="1" sz="1200">
              <a:solidFill>
                <a:srgbClr val="444444"/>
              </a:solidFill>
            </a:endParaRPr>
          </a:p>
          <a:p>
            <a:pPr indent="0" lvl="0" marL="0" rtl="0" algn="l">
              <a:spcBef>
                <a:spcPts val="0"/>
              </a:spcBef>
              <a:spcAft>
                <a:spcPts val="1600"/>
              </a:spcAft>
              <a:buNone/>
            </a:pPr>
            <a:r>
              <a:t/>
            </a:r>
            <a:endParaRPr sz="1200">
              <a:solidFill>
                <a:srgbClr val="444444"/>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6"/>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07-Stu_LookMaNoHTML</a:t>
            </a:r>
            <a:endParaRPr/>
          </a:p>
        </p:txBody>
      </p:sp>
      <p:sp>
        <p:nvSpPr>
          <p:cNvPr id="522" name="Google Shape;522;p76"/>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None/>
            </a:pPr>
            <a:r>
              <a:rPr lang="en" sz="1200">
                <a:solidFill>
                  <a:srgbClr val="24292E"/>
                </a:solidFill>
                <a:highlight>
                  <a:srgbClr val="FFFFFF"/>
                </a:highlight>
              </a:rPr>
              <a:t>In this activity you are going to use DOM methods to create an entire HTML page.</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b="1" lang="en" sz="1200">
                <a:solidFill>
                  <a:srgbClr val="24292E"/>
                </a:solidFill>
                <a:highlight>
                  <a:srgbClr val="FFFFFF"/>
                </a:highlight>
              </a:rPr>
              <a:t>Instructions</a:t>
            </a:r>
            <a:endParaRPr b="1"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You have been provided a standard HTML document.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You may only work inside your `script`.</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Inside `script` </a:t>
            </a:r>
            <a:r>
              <a:rPr lang="en" sz="1200">
                <a:solidFill>
                  <a:srgbClr val="D73A49"/>
                </a:solidFill>
                <a:highlight>
                  <a:srgbClr val="FFFFFF"/>
                </a:highlight>
              </a:rPr>
              <a:t>and</a:t>
            </a:r>
            <a:r>
              <a:rPr lang="en" sz="1200">
                <a:solidFill>
                  <a:srgbClr val="24292E"/>
                </a:solidFill>
                <a:highlight>
                  <a:srgbClr val="FFFFFF"/>
                </a:highlight>
              </a:rPr>
              <a:t> using only DOM methods, create an entire HTML page. It should include:</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 A centered h1 with a centered h2 under it.</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 A centered image, with a center caption under it.</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 A </a:t>
            </a:r>
            <a:r>
              <a:rPr lang="en" sz="1200">
                <a:solidFill>
                  <a:srgbClr val="005CC5"/>
                </a:solidFill>
                <a:highlight>
                  <a:srgbClr val="FFFFFF"/>
                </a:highlight>
              </a:rPr>
              <a:t>list</a:t>
            </a:r>
            <a:r>
              <a:rPr lang="en" sz="1200">
                <a:solidFill>
                  <a:srgbClr val="24292E"/>
                </a:solidFill>
                <a:highlight>
                  <a:srgbClr val="FFFFFF"/>
                </a:highlight>
              </a:rPr>
              <a:t> of your favorite foods (</a:t>
            </a:r>
            <a:r>
              <a:rPr lang="en" sz="1200">
                <a:solidFill>
                  <a:srgbClr val="D73A49"/>
                </a:solidFill>
                <a:highlight>
                  <a:srgbClr val="FFFFFF"/>
                </a:highlight>
              </a:rPr>
              <a:t>or</a:t>
            </a:r>
            <a:r>
              <a:rPr lang="en" sz="1200">
                <a:solidFill>
                  <a:srgbClr val="24292E"/>
                </a:solidFill>
                <a:highlight>
                  <a:srgbClr val="FFFFFF"/>
                </a:highlight>
              </a:rPr>
              <a:t> some other </a:t>
            </a:r>
            <a:r>
              <a:rPr lang="en" sz="1200">
                <a:solidFill>
                  <a:srgbClr val="005CC5"/>
                </a:solidFill>
                <a:highlight>
                  <a:srgbClr val="FFFFFF"/>
                </a:highlight>
              </a:rPr>
              <a:t>list</a:t>
            </a:r>
            <a:r>
              <a:rPr lang="en" sz="1200">
                <a:solidFill>
                  <a:srgbClr val="24292E"/>
                </a:solidFill>
                <a:highlight>
                  <a:srgbClr val="FFFFFF"/>
                </a:highlight>
              </a:rPr>
              <a:t> of favorites).</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Clr>
                <a:schemeClr val="dk1"/>
              </a:buClr>
              <a:buSzPts val="1100"/>
              <a:buFont typeface="Arial"/>
              <a:buNone/>
            </a:pPr>
            <a:r>
              <a:rPr lang="en" sz="1200">
                <a:solidFill>
                  <a:srgbClr val="24292E"/>
                </a:solidFill>
                <a:highlight>
                  <a:srgbClr val="FFFFFF"/>
                </a:highlight>
              </a:rPr>
              <a:t>  * </a:t>
            </a:r>
            <a:r>
              <a:rPr b="1" lang="en" sz="1200">
                <a:solidFill>
                  <a:srgbClr val="24292E"/>
                </a:solidFill>
                <a:highlight>
                  <a:srgbClr val="FFFFFF"/>
                </a:highlight>
              </a:rPr>
              <a:t>Some extra styling to all elements.</a:t>
            </a:r>
            <a:endParaRPr b="1"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523" name="Google Shape;523;p76"/>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07-Stu_LookMaNoHTML</a:t>
            </a:r>
            <a:r>
              <a:rPr lang="en"/>
              <a:t> | 20 mins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7"/>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a:t>
            </a:r>
            <a:r>
              <a:rPr lang="en"/>
              <a:t>: 07-Stu_LookMaNoHTML</a:t>
            </a:r>
            <a:endParaRPr/>
          </a:p>
        </p:txBody>
      </p:sp>
      <p:sp>
        <p:nvSpPr>
          <p:cNvPr id="529" name="Google Shape;529;p77"/>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Arial"/>
              <a:buChar char="●"/>
            </a:pPr>
            <a:r>
              <a:rPr lang="en" sz="1400">
                <a:solidFill>
                  <a:srgbClr val="24292E"/>
                </a:solidFill>
                <a:highlight>
                  <a:srgbClr val="FFFFFF"/>
                </a:highlight>
              </a:rPr>
              <a:t>The first portion contains all of our references to existing elements, as well as all of our .createElement calls.</a:t>
            </a:r>
            <a:endParaRPr sz="1400">
              <a:solidFill>
                <a:srgbClr val="24292E"/>
              </a:solidFill>
              <a:highlight>
                <a:srgbClr val="FFFFFF"/>
              </a:highlight>
            </a:endParaRPr>
          </a:p>
          <a:p>
            <a:pPr indent="0" lvl="0" marL="457200" rtl="0" algn="l">
              <a:spcBef>
                <a:spcPts val="0"/>
              </a:spcBef>
              <a:spcAft>
                <a:spcPts val="0"/>
              </a:spcAft>
              <a:buNone/>
            </a:pPr>
            <a:r>
              <a:t/>
            </a:r>
            <a:endParaRPr sz="1400">
              <a:solidFill>
                <a:srgbClr val="24292E"/>
              </a:solidFill>
              <a:highlight>
                <a:srgbClr val="FFFFFF"/>
              </a:highlight>
            </a:endParaRPr>
          </a:p>
          <a:p>
            <a:pPr indent="-317500" lvl="0" marL="457200" rtl="0" algn="l">
              <a:spcBef>
                <a:spcPts val="300"/>
              </a:spcBef>
              <a:spcAft>
                <a:spcPts val="0"/>
              </a:spcAft>
              <a:buClr>
                <a:srgbClr val="24292E"/>
              </a:buClr>
              <a:buSzPts val="1400"/>
              <a:buFont typeface="Arial"/>
              <a:buChar char="●"/>
            </a:pPr>
            <a:r>
              <a:rPr lang="en" sz="1400">
                <a:solidFill>
                  <a:srgbClr val="24292E"/>
                </a:solidFill>
                <a:highlight>
                  <a:srgbClr val="FFFFFF"/>
                </a:highlight>
              </a:rPr>
              <a:t>The next portion sets all of the textContent of our created elements.</a:t>
            </a:r>
            <a:endParaRPr sz="1400">
              <a:solidFill>
                <a:srgbClr val="24292E"/>
              </a:solidFill>
              <a:highlight>
                <a:srgbClr val="FFFFFF"/>
              </a:highlight>
            </a:endParaRPr>
          </a:p>
          <a:p>
            <a:pPr indent="0" lvl="0" marL="457200" rtl="0" algn="l">
              <a:spcBef>
                <a:spcPts val="300"/>
              </a:spcBef>
              <a:spcAft>
                <a:spcPts val="0"/>
              </a:spcAft>
              <a:buNone/>
            </a:pPr>
            <a:r>
              <a:t/>
            </a:r>
            <a:endParaRPr sz="1400">
              <a:solidFill>
                <a:srgbClr val="24292E"/>
              </a:solidFill>
              <a:highlight>
                <a:srgbClr val="FFFFFF"/>
              </a:highlight>
            </a:endParaRPr>
          </a:p>
          <a:p>
            <a:pPr indent="-317500" lvl="0" marL="457200" rtl="0" algn="l">
              <a:spcBef>
                <a:spcPts val="300"/>
              </a:spcBef>
              <a:spcAft>
                <a:spcPts val="0"/>
              </a:spcAft>
              <a:buClr>
                <a:srgbClr val="24292E"/>
              </a:buClr>
              <a:buSzPts val="1400"/>
              <a:buFont typeface="Montserrat"/>
              <a:buChar char="●"/>
            </a:pPr>
            <a:r>
              <a:rPr lang="en" sz="1400">
                <a:solidFill>
                  <a:srgbClr val="24292E"/>
                </a:solidFill>
                <a:highlight>
                  <a:srgbClr val="FFFFFF"/>
                </a:highlight>
              </a:rPr>
              <a:t>Next we begin the process of appending all of our created elements with the newly modified text content.</a:t>
            </a:r>
            <a:endParaRPr sz="1400">
              <a:solidFill>
                <a:srgbClr val="24292E"/>
              </a:solidFill>
              <a:highlight>
                <a:srgbClr val="FFFFFF"/>
              </a:highlight>
            </a:endParaRPr>
          </a:p>
          <a:p>
            <a:pPr indent="0" lvl="0" marL="457200" rtl="0" algn="l">
              <a:spcBef>
                <a:spcPts val="300"/>
              </a:spcBef>
              <a:spcAft>
                <a:spcPts val="0"/>
              </a:spcAft>
              <a:buNone/>
            </a:pPr>
            <a:r>
              <a:t/>
            </a:r>
            <a:endParaRPr sz="1400">
              <a:solidFill>
                <a:srgbClr val="24292E"/>
              </a:solidFill>
              <a:highlight>
                <a:srgbClr val="FFFFFF"/>
              </a:highlight>
            </a:endParaRPr>
          </a:p>
          <a:p>
            <a:pPr indent="-317500" lvl="0" marL="457200" rtl="0" algn="l">
              <a:spcBef>
                <a:spcPts val="300"/>
              </a:spcBef>
              <a:spcAft>
                <a:spcPts val="0"/>
              </a:spcAft>
              <a:buClr>
                <a:srgbClr val="24292E"/>
              </a:buClr>
              <a:buSzPts val="1400"/>
              <a:buFont typeface="Arial"/>
              <a:buChar char="●"/>
            </a:pPr>
            <a:r>
              <a:rPr lang="en" sz="1400">
                <a:solidFill>
                  <a:srgbClr val="24292E"/>
                </a:solidFill>
                <a:highlight>
                  <a:srgbClr val="FFFFFF"/>
                </a:highlight>
              </a:rPr>
              <a:t>Finally we go through all of our elements and use .setAttribute to change the styles and set image sources.</a:t>
            </a:r>
            <a:endParaRPr sz="1400">
              <a:solidFill>
                <a:srgbClr val="24292E"/>
              </a:solidFill>
              <a:highlight>
                <a:srgbClr val="FFFFFF"/>
              </a:highlight>
            </a:endParaRPr>
          </a:p>
          <a:p>
            <a:pPr indent="0" lvl="0" marL="152400" marR="152400" rtl="0" algn="l">
              <a:lnSpc>
                <a:spcPct val="145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Timers and Intervals</a:t>
            </a:r>
            <a:endParaRPr/>
          </a:p>
        </p:txBody>
      </p:sp>
      <p:sp>
        <p:nvSpPr>
          <p:cNvPr id="535" name="Google Shape;535;p78"/>
          <p:cNvSpPr txBox="1"/>
          <p:nvPr>
            <p:ph idx="1" type="body"/>
          </p:nvPr>
        </p:nvSpPr>
        <p:spPr>
          <a:xfrm>
            <a:off x="1806275" y="1027748"/>
            <a:ext cx="66168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C8E5"/>
                </a:solidFill>
                <a:highlight>
                  <a:srgbClr val="FFFFFF"/>
                </a:highlight>
                <a:latin typeface="Arial"/>
                <a:ea typeface="Arial"/>
                <a:cs typeface="Arial"/>
                <a:sym typeface="Arial"/>
              </a:rPr>
              <a:t>Where are timers used in applications?</a:t>
            </a:r>
            <a:endParaRPr sz="1200">
              <a:solidFill>
                <a:srgbClr val="28C8E5"/>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Montserrat"/>
              <a:buChar char="●"/>
            </a:pPr>
            <a:r>
              <a:rPr lang="en" sz="1000">
                <a:solidFill>
                  <a:srgbClr val="24292E"/>
                </a:solidFill>
                <a:highlight>
                  <a:srgbClr val="FFFFFF"/>
                </a:highlight>
              </a:rPr>
              <a:t>Countdowns</a:t>
            </a:r>
            <a:endParaRPr sz="1000">
              <a:solidFill>
                <a:srgbClr val="24292E"/>
              </a:solidFill>
              <a:highlight>
                <a:srgbClr val="FFFFFF"/>
              </a:highlight>
            </a:endParaRPr>
          </a:p>
          <a:p>
            <a:pPr indent="-292100" lvl="0" marL="457200" rtl="0" algn="l">
              <a:spcBef>
                <a:spcPts val="0"/>
              </a:spcBef>
              <a:spcAft>
                <a:spcPts val="0"/>
              </a:spcAft>
              <a:buClr>
                <a:srgbClr val="24292E"/>
              </a:buClr>
              <a:buSzPts val="1000"/>
              <a:buFont typeface="Montserrat"/>
              <a:buChar char="●"/>
            </a:pPr>
            <a:r>
              <a:rPr lang="en" sz="1000">
                <a:solidFill>
                  <a:srgbClr val="24292E"/>
                </a:solidFill>
                <a:highlight>
                  <a:srgbClr val="FFFFFF"/>
                </a:highlight>
              </a:rPr>
              <a:t>Calendars</a:t>
            </a:r>
            <a:endParaRPr sz="1000">
              <a:solidFill>
                <a:srgbClr val="24292E"/>
              </a:solidFill>
              <a:highlight>
                <a:srgbClr val="FFFFFF"/>
              </a:highlight>
            </a:endParaRPr>
          </a:p>
          <a:p>
            <a:pPr indent="-292100" lvl="0" marL="457200" rtl="0" algn="l">
              <a:spcBef>
                <a:spcPts val="0"/>
              </a:spcBef>
              <a:spcAft>
                <a:spcPts val="0"/>
              </a:spcAft>
              <a:buClr>
                <a:srgbClr val="24292E"/>
              </a:buClr>
              <a:buSzPts val="1000"/>
              <a:buFont typeface="Montserrat"/>
              <a:buChar char="●"/>
            </a:pPr>
            <a:r>
              <a:rPr lang="en" sz="1000">
                <a:solidFill>
                  <a:srgbClr val="24292E"/>
                </a:solidFill>
                <a:highlight>
                  <a:srgbClr val="FFFFFF"/>
                </a:highlight>
              </a:rPr>
              <a:t>Games</a:t>
            </a:r>
            <a:endParaRPr sz="1000">
              <a:solidFill>
                <a:srgbClr val="24292E"/>
              </a:solidFill>
              <a:highlight>
                <a:srgbClr val="FFFFFF"/>
              </a:highlight>
            </a:endParaRPr>
          </a:p>
          <a:p>
            <a:pPr indent="0" lvl="0" marL="0" rtl="0" algn="l">
              <a:spcBef>
                <a:spcPts val="300"/>
              </a:spcBef>
              <a:spcAft>
                <a:spcPts val="0"/>
              </a:spcAft>
              <a:buNone/>
            </a:pPr>
            <a:r>
              <a:t/>
            </a:r>
            <a:endParaRPr sz="1000">
              <a:solidFill>
                <a:srgbClr val="24292E"/>
              </a:solidFill>
              <a:highlight>
                <a:srgbClr val="FFFFFF"/>
              </a:highlight>
            </a:endParaRPr>
          </a:p>
          <a:p>
            <a:pPr indent="-295275" lvl="0" marL="457200" rtl="0" algn="l">
              <a:spcBef>
                <a:spcPts val="300"/>
              </a:spcBef>
              <a:spcAft>
                <a:spcPts val="0"/>
              </a:spcAft>
              <a:buClr>
                <a:srgbClr val="24292E"/>
              </a:buClr>
              <a:buSzPts val="1050"/>
              <a:buFont typeface="Arial"/>
              <a:buChar char="●"/>
            </a:pPr>
            <a:r>
              <a:rPr lang="en" sz="1050">
                <a:solidFill>
                  <a:srgbClr val="24292E"/>
                </a:solidFill>
                <a:highlight>
                  <a:srgbClr val="FFFFFF"/>
                </a:highlight>
              </a:rPr>
              <a:t>setTimeout and setInterval are two methods that allow for us to execute code based on time.</a:t>
            </a:r>
            <a:endParaRPr sz="1050">
              <a:solidFill>
                <a:srgbClr val="24292E"/>
              </a:solidFill>
              <a:highlight>
                <a:srgbClr val="FFFFFF"/>
              </a:highlight>
            </a:endParaRPr>
          </a:p>
          <a:p>
            <a:pPr indent="-295275" lvl="1" marL="914400" rtl="0" algn="l">
              <a:spcBef>
                <a:spcPts val="0"/>
              </a:spcBef>
              <a:spcAft>
                <a:spcPts val="0"/>
              </a:spcAft>
              <a:buClr>
                <a:srgbClr val="24292E"/>
              </a:buClr>
              <a:buSzPts val="1050"/>
              <a:buFont typeface="Arial"/>
              <a:buAutoNum type="alphaLcPeriod"/>
            </a:pPr>
            <a:r>
              <a:rPr lang="en" sz="1050">
                <a:solidFill>
                  <a:srgbClr val="24292E"/>
                </a:solidFill>
                <a:highlight>
                  <a:srgbClr val="FFFFFF"/>
                </a:highlight>
              </a:rPr>
              <a:t>These two methods are actually above the document object and are attached directly to the window.</a:t>
            </a:r>
            <a:endParaRPr sz="1050">
              <a:solidFill>
                <a:srgbClr val="24292E"/>
              </a:solidFill>
              <a:highlight>
                <a:srgbClr val="FFFFFF"/>
              </a:highlight>
            </a:endParaRPr>
          </a:p>
          <a:p>
            <a:pPr indent="-295275" lvl="0" marL="457200" rtl="0" algn="l">
              <a:spcBef>
                <a:spcPts val="0"/>
              </a:spcBef>
              <a:spcAft>
                <a:spcPts val="0"/>
              </a:spcAft>
              <a:buClr>
                <a:srgbClr val="24292E"/>
              </a:buClr>
              <a:buSzPts val="1050"/>
              <a:buFont typeface="Montserrat"/>
              <a:buChar char="●"/>
            </a:pPr>
            <a:r>
              <a:rPr lang="en" sz="1050">
                <a:solidFill>
                  <a:srgbClr val="24292E"/>
                </a:solidFill>
                <a:highlight>
                  <a:srgbClr val="FFFFFF"/>
                </a:highlight>
              </a:rPr>
              <a:t>When using either of these timer methods, The first parameter is a function to be executed. The second parameter indicates the amount of time in milliseconds before execution.</a:t>
            </a:r>
            <a:endParaRPr sz="1050">
              <a:solidFill>
                <a:srgbClr val="24292E"/>
              </a:solidFill>
              <a:highlight>
                <a:srgbClr val="FFFFFF"/>
              </a:highlight>
            </a:endParaRPr>
          </a:p>
          <a:p>
            <a:pPr indent="-295275" lvl="0" marL="457200" rtl="0" algn="l">
              <a:spcBef>
                <a:spcPts val="0"/>
              </a:spcBef>
              <a:spcAft>
                <a:spcPts val="0"/>
              </a:spcAft>
              <a:buClr>
                <a:srgbClr val="24292E"/>
              </a:buClr>
              <a:buSzPts val="1050"/>
              <a:buFont typeface="Montserrat"/>
              <a:buChar char="●"/>
            </a:pPr>
            <a:r>
              <a:rPr lang="en" sz="1050">
                <a:solidFill>
                  <a:srgbClr val="24292E"/>
                </a:solidFill>
                <a:highlight>
                  <a:srgbClr val="FFFFFF"/>
                </a:highlight>
                <a:latin typeface="Consolas"/>
                <a:ea typeface="Consolas"/>
                <a:cs typeface="Consolas"/>
                <a:sym typeface="Consolas"/>
              </a:rPr>
              <a:t>setTimeout</a:t>
            </a:r>
            <a:r>
              <a:rPr lang="en" sz="1050">
                <a:solidFill>
                  <a:srgbClr val="24292E"/>
                </a:solidFill>
                <a:highlight>
                  <a:srgbClr val="FFFFFF"/>
                </a:highlight>
                <a:latin typeface="Arial"/>
                <a:ea typeface="Arial"/>
                <a:cs typeface="Arial"/>
                <a:sym typeface="Arial"/>
              </a:rPr>
              <a:t> will execute the body of the function one time, once the allotted amount of time has passed.</a:t>
            </a:r>
            <a:endParaRPr sz="1050">
              <a:solidFill>
                <a:srgbClr val="24292E"/>
              </a:solidFill>
              <a:highlight>
                <a:srgbClr val="FFFFFF"/>
              </a:highlight>
              <a:latin typeface="Arial"/>
              <a:ea typeface="Arial"/>
              <a:cs typeface="Arial"/>
              <a:sym typeface="Arial"/>
            </a:endParaRPr>
          </a:p>
          <a:p>
            <a:pPr indent="-295275" lvl="0" marL="457200" rtl="0" algn="l">
              <a:spcBef>
                <a:spcPts val="0"/>
              </a:spcBef>
              <a:spcAft>
                <a:spcPts val="0"/>
              </a:spcAft>
              <a:buClr>
                <a:srgbClr val="24292E"/>
              </a:buClr>
              <a:buSzPts val="1050"/>
              <a:buFont typeface="Arial"/>
              <a:buChar char="●"/>
            </a:pPr>
            <a:r>
              <a:rPr lang="en" sz="1050">
                <a:solidFill>
                  <a:srgbClr val="24292E"/>
                </a:solidFill>
                <a:highlight>
                  <a:srgbClr val="FFFFFF"/>
                </a:highlight>
                <a:latin typeface="Consolas"/>
                <a:ea typeface="Consolas"/>
                <a:cs typeface="Consolas"/>
                <a:sym typeface="Consolas"/>
              </a:rPr>
              <a:t>setInterval</a:t>
            </a:r>
            <a:r>
              <a:rPr lang="en" sz="1050">
                <a:solidFill>
                  <a:srgbClr val="24292E"/>
                </a:solidFill>
                <a:highlight>
                  <a:srgbClr val="FFFFFF"/>
                </a:highlight>
                <a:latin typeface="Arial"/>
                <a:ea typeface="Arial"/>
                <a:cs typeface="Arial"/>
                <a:sym typeface="Arial"/>
              </a:rPr>
              <a:t> will execute the body of the function every X amount of milliseconds as specified in the second argument to the </a:t>
            </a:r>
            <a:r>
              <a:rPr lang="en" sz="1050">
                <a:solidFill>
                  <a:srgbClr val="24292E"/>
                </a:solidFill>
                <a:highlight>
                  <a:srgbClr val="FFFFFF"/>
                </a:highlight>
                <a:latin typeface="Consolas"/>
                <a:ea typeface="Consolas"/>
                <a:cs typeface="Consolas"/>
                <a:sym typeface="Consolas"/>
              </a:rPr>
              <a:t>setInterval</a:t>
            </a:r>
            <a:r>
              <a:rPr lang="en" sz="1050">
                <a:solidFill>
                  <a:srgbClr val="24292E"/>
                </a:solidFill>
                <a:highlight>
                  <a:srgbClr val="FFFFFF"/>
                </a:highlight>
                <a:latin typeface="Arial"/>
                <a:ea typeface="Arial"/>
                <a:cs typeface="Arial"/>
                <a:sym typeface="Arial"/>
              </a:rPr>
              <a:t> function.</a:t>
            </a:r>
            <a:endParaRPr sz="1050">
              <a:solidFill>
                <a:srgbClr val="24292E"/>
              </a:solidFill>
              <a:highlight>
                <a:srgbClr val="FFFFFF"/>
              </a:highlight>
              <a:latin typeface="Arial"/>
              <a:ea typeface="Arial"/>
              <a:cs typeface="Arial"/>
              <a:sym typeface="Arial"/>
            </a:endParaRPr>
          </a:p>
          <a:p>
            <a:pPr indent="-295275" lvl="0" marL="457200" rtl="0" algn="l">
              <a:spcBef>
                <a:spcPts val="0"/>
              </a:spcBef>
              <a:spcAft>
                <a:spcPts val="0"/>
              </a:spcAft>
              <a:buClr>
                <a:srgbClr val="24292E"/>
              </a:buClr>
              <a:buSzPts val="1050"/>
              <a:buFont typeface="Arial"/>
              <a:buChar char="●"/>
            </a:pPr>
            <a:r>
              <a:rPr lang="en" sz="1050">
                <a:solidFill>
                  <a:srgbClr val="24292E"/>
                </a:solidFill>
                <a:highlight>
                  <a:srgbClr val="FFFFFF"/>
                </a:highlight>
                <a:latin typeface="Arial"/>
                <a:ea typeface="Arial"/>
                <a:cs typeface="Arial"/>
                <a:sym typeface="Arial"/>
              </a:rPr>
              <a:t>if we do not </a:t>
            </a:r>
            <a:r>
              <a:rPr lang="en" sz="1050">
                <a:solidFill>
                  <a:srgbClr val="24292E"/>
                </a:solidFill>
                <a:highlight>
                  <a:srgbClr val="FFFFFF"/>
                </a:highlight>
                <a:latin typeface="Consolas"/>
                <a:ea typeface="Consolas"/>
                <a:cs typeface="Consolas"/>
                <a:sym typeface="Consolas"/>
              </a:rPr>
              <a:t>clearInterval</a:t>
            </a:r>
            <a:r>
              <a:rPr lang="en" sz="1050">
                <a:solidFill>
                  <a:srgbClr val="24292E"/>
                </a:solidFill>
                <a:highlight>
                  <a:srgbClr val="FFFFFF"/>
                </a:highlight>
                <a:latin typeface="Arial"/>
                <a:ea typeface="Arial"/>
                <a:cs typeface="Arial"/>
                <a:sym typeface="Arial"/>
              </a:rPr>
              <a:t>, the interval would continue to run indefinitely. We stored our </a:t>
            </a:r>
            <a:r>
              <a:rPr lang="en" sz="1050">
                <a:solidFill>
                  <a:srgbClr val="24292E"/>
                </a:solidFill>
                <a:highlight>
                  <a:srgbClr val="FFFFFF"/>
                </a:highlight>
                <a:latin typeface="Consolas"/>
                <a:ea typeface="Consolas"/>
                <a:cs typeface="Consolas"/>
                <a:sym typeface="Consolas"/>
              </a:rPr>
              <a:t>setInterval</a:t>
            </a:r>
            <a:r>
              <a:rPr lang="en" sz="1050">
                <a:solidFill>
                  <a:srgbClr val="24292E"/>
                </a:solidFill>
                <a:highlight>
                  <a:srgbClr val="FFFFFF"/>
                </a:highlight>
                <a:latin typeface="Arial"/>
                <a:ea typeface="Arial"/>
                <a:cs typeface="Arial"/>
                <a:sym typeface="Arial"/>
              </a:rPr>
              <a:t> function in a variable so we could pass that instance into our </a:t>
            </a:r>
            <a:r>
              <a:rPr lang="en" sz="1050">
                <a:solidFill>
                  <a:srgbClr val="24292E"/>
                </a:solidFill>
                <a:highlight>
                  <a:srgbClr val="FFFFFF"/>
                </a:highlight>
                <a:latin typeface="Consolas"/>
                <a:ea typeface="Consolas"/>
                <a:cs typeface="Consolas"/>
                <a:sym typeface="Consolas"/>
              </a:rPr>
              <a:t>clearInterval</a:t>
            </a:r>
            <a:r>
              <a:rPr lang="en" sz="1050">
                <a:solidFill>
                  <a:srgbClr val="24292E"/>
                </a:solidFill>
                <a:highlight>
                  <a:srgbClr val="FFFFFF"/>
                </a:highlight>
                <a:latin typeface="Arial"/>
                <a:ea typeface="Arial"/>
                <a:cs typeface="Arial"/>
                <a:sym typeface="Arial"/>
              </a:rPr>
              <a:t>, stopping execution.</a:t>
            </a:r>
            <a:endParaRPr sz="1050">
              <a:solidFill>
                <a:srgbClr val="24292E"/>
              </a:solidFill>
              <a:highlight>
                <a:srgbClr val="FFFFFF"/>
              </a:highlight>
              <a:latin typeface="Arial"/>
              <a:ea typeface="Arial"/>
              <a:cs typeface="Arial"/>
              <a:sym typeface="Arial"/>
            </a:endParaRPr>
          </a:p>
          <a:p>
            <a:pPr indent="-295275" lvl="0" marL="457200" rtl="0" algn="l">
              <a:spcBef>
                <a:spcPts val="0"/>
              </a:spcBef>
              <a:spcAft>
                <a:spcPts val="0"/>
              </a:spcAft>
              <a:buClr>
                <a:srgbClr val="24292E"/>
              </a:buClr>
              <a:buSzPts val="1050"/>
              <a:buFont typeface="Arial"/>
              <a:buChar char="●"/>
            </a:pPr>
            <a:r>
              <a:rPr lang="en" sz="1050">
                <a:solidFill>
                  <a:srgbClr val="24292E"/>
                </a:solidFill>
                <a:highlight>
                  <a:srgbClr val="FFFFFF"/>
                </a:highlight>
                <a:latin typeface="Consolas"/>
                <a:ea typeface="Consolas"/>
                <a:cs typeface="Consolas"/>
                <a:sym typeface="Consolas"/>
              </a:rPr>
              <a:t>setTimeout</a:t>
            </a:r>
            <a:r>
              <a:rPr lang="en" sz="1050">
                <a:solidFill>
                  <a:srgbClr val="24292E"/>
                </a:solidFill>
                <a:highlight>
                  <a:srgbClr val="FFFFFF"/>
                </a:highlight>
                <a:latin typeface="Arial"/>
                <a:ea typeface="Arial"/>
                <a:cs typeface="Arial"/>
                <a:sym typeface="Arial"/>
              </a:rPr>
              <a:t> has its own method for stopping execution, </a:t>
            </a:r>
            <a:r>
              <a:rPr lang="en" sz="1050">
                <a:solidFill>
                  <a:srgbClr val="24292E"/>
                </a:solidFill>
                <a:highlight>
                  <a:srgbClr val="FFFFFF"/>
                </a:highlight>
                <a:latin typeface="Consolas"/>
                <a:ea typeface="Consolas"/>
                <a:cs typeface="Consolas"/>
                <a:sym typeface="Consolas"/>
              </a:rPr>
              <a:t>clearTimeout</a:t>
            </a:r>
            <a:r>
              <a:rPr lang="en" sz="1050">
                <a:solidFill>
                  <a:srgbClr val="24292E"/>
                </a:solidFill>
                <a:highlight>
                  <a:srgbClr val="FFFFFF"/>
                </a:highlight>
                <a:latin typeface="Arial"/>
                <a:ea typeface="Arial"/>
                <a:cs typeface="Arial"/>
                <a:sym typeface="Arial"/>
              </a:rPr>
              <a:t>.</a:t>
            </a:r>
            <a:endParaRPr sz="1050">
              <a:solidFill>
                <a:srgbClr val="24292E"/>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457200" rtl="0" algn="l">
              <a:spcBef>
                <a:spcPts val="3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9"/>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09-Stu_SpeedReader</a:t>
            </a:r>
            <a:endParaRPr/>
          </a:p>
        </p:txBody>
      </p:sp>
      <p:sp>
        <p:nvSpPr>
          <p:cNvPr id="541" name="Google Shape;541;p79"/>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None/>
            </a:pPr>
            <a:r>
              <a:rPr lang="en" sz="1200">
                <a:solidFill>
                  <a:srgbClr val="24292E"/>
                </a:solidFill>
                <a:highlight>
                  <a:srgbClr val="FFFFFF"/>
                </a:highlight>
              </a:rPr>
              <a:t>In this activity you are going to create a speed reading application. It will input a single word on the screen at a time, changing to the next word after </a:t>
            </a:r>
            <a:r>
              <a:rPr lang="en" sz="1200">
                <a:solidFill>
                  <a:srgbClr val="005CC5"/>
                </a:solidFill>
                <a:highlight>
                  <a:srgbClr val="FFFFFF"/>
                </a:highlight>
              </a:rPr>
              <a:t>1</a:t>
            </a:r>
            <a:r>
              <a:rPr lang="en" sz="1200">
                <a:solidFill>
                  <a:srgbClr val="24292E"/>
                </a:solidFill>
                <a:highlight>
                  <a:srgbClr val="FFFFFF"/>
                </a:highlight>
              </a:rPr>
              <a:t> second. This equates to reading at </a:t>
            </a:r>
            <a:r>
              <a:rPr lang="en" sz="1200">
                <a:solidFill>
                  <a:srgbClr val="005CC5"/>
                </a:solidFill>
                <a:highlight>
                  <a:srgbClr val="FFFFFF"/>
                </a:highlight>
              </a:rPr>
              <a:t>60</a:t>
            </a:r>
            <a:r>
              <a:rPr lang="en" sz="1200">
                <a:solidFill>
                  <a:srgbClr val="24292E"/>
                </a:solidFill>
                <a:highlight>
                  <a:srgbClr val="FFFFFF"/>
                </a:highlight>
              </a:rPr>
              <a:t> Words Per Minute (WPM).</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b="1" lang="en" sz="1200">
                <a:solidFill>
                  <a:srgbClr val="24292E"/>
                </a:solidFill>
                <a:highlight>
                  <a:srgbClr val="FFFFFF"/>
                </a:highlight>
              </a:rPr>
              <a:t>Instructions</a:t>
            </a:r>
            <a:endParaRPr b="1"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The app should countdown from </a:t>
            </a:r>
            <a:r>
              <a:rPr lang="en" sz="1200">
                <a:solidFill>
                  <a:srgbClr val="005CC5"/>
                </a:solidFill>
                <a:highlight>
                  <a:srgbClr val="FFFFFF"/>
                </a:highlight>
              </a:rPr>
              <a:t>5</a:t>
            </a:r>
            <a:r>
              <a:rPr lang="en" sz="1200">
                <a:solidFill>
                  <a:srgbClr val="24292E"/>
                </a:solidFill>
                <a:highlight>
                  <a:srgbClr val="FFFFFF"/>
                </a:highlight>
              </a:rPr>
              <a:t>, </a:t>
            </a:r>
            <a:r>
              <a:rPr lang="en" sz="1200">
                <a:solidFill>
                  <a:srgbClr val="D73A49"/>
                </a:solidFill>
                <a:highlight>
                  <a:srgbClr val="FFFFFF"/>
                </a:highlight>
              </a:rPr>
              <a:t>and</a:t>
            </a:r>
            <a:r>
              <a:rPr lang="en" sz="1200">
                <a:solidFill>
                  <a:srgbClr val="24292E"/>
                </a:solidFill>
                <a:highlight>
                  <a:srgbClr val="FFFFFF"/>
                </a:highlight>
              </a:rPr>
              <a:t> </a:t>
            </a:r>
            <a:r>
              <a:rPr lang="en" sz="1200">
                <a:solidFill>
                  <a:srgbClr val="D73A49"/>
                </a:solidFill>
                <a:highlight>
                  <a:srgbClr val="FFFFFF"/>
                </a:highlight>
              </a:rPr>
              <a:t>when</a:t>
            </a:r>
            <a:r>
              <a:rPr lang="en" sz="1200">
                <a:solidFill>
                  <a:srgbClr val="24292E"/>
                </a:solidFill>
                <a:highlight>
                  <a:srgbClr val="FFFFFF"/>
                </a:highlight>
              </a:rPr>
              <a:t> the countdown is finished it should print one word to the screen every second. Each word replaces the other.</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Open `index.html` </a:t>
            </a:r>
            <a:r>
              <a:rPr lang="en" sz="1200">
                <a:solidFill>
                  <a:srgbClr val="D73A49"/>
                </a:solidFill>
                <a:highlight>
                  <a:srgbClr val="FFFFFF"/>
                </a:highlight>
              </a:rPr>
              <a:t>and</a:t>
            </a:r>
            <a:r>
              <a:rPr lang="en" sz="1200">
                <a:solidFill>
                  <a:srgbClr val="24292E"/>
                </a:solidFill>
                <a:highlight>
                  <a:srgbClr val="FFFFFF"/>
                </a:highlight>
              </a:rPr>
              <a:t> create the necessary HTML. You will need at least </a:t>
            </a:r>
            <a:r>
              <a:rPr lang="en" sz="1200">
                <a:solidFill>
                  <a:srgbClr val="005CC5"/>
                </a:solidFill>
                <a:highlight>
                  <a:srgbClr val="FFFFFF"/>
                </a:highlight>
              </a:rPr>
              <a:t>3</a:t>
            </a:r>
            <a:r>
              <a:rPr lang="en" sz="1200">
                <a:solidFill>
                  <a:srgbClr val="24292E"/>
                </a:solidFill>
                <a:highlight>
                  <a:srgbClr val="FFFFFF"/>
                </a:highlight>
              </a:rPr>
              <a:t> elements.</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Open `script`.</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 The two function names have been created for you, as well as a poem to speed read.</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Clr>
                <a:schemeClr val="dk1"/>
              </a:buClr>
              <a:buSzPts val="1100"/>
              <a:buFont typeface="Arial"/>
              <a:buNone/>
            </a:pPr>
            <a:r>
              <a:rPr lang="en" sz="1200">
                <a:solidFill>
                  <a:srgbClr val="24292E"/>
                </a:solidFill>
                <a:highlight>
                  <a:srgbClr val="FFFFFF"/>
                </a:highlight>
              </a:rPr>
              <a:t>* Fill out the necessary code that would create a countdown timer. </a:t>
            </a:r>
            <a:r>
              <a:rPr lang="en" sz="1200">
                <a:solidFill>
                  <a:srgbClr val="D73A49"/>
                </a:solidFill>
                <a:highlight>
                  <a:srgbClr val="FFFFFF"/>
                </a:highlight>
              </a:rPr>
              <a:t>When</a:t>
            </a:r>
            <a:r>
              <a:rPr lang="en" sz="1200">
                <a:solidFill>
                  <a:srgbClr val="24292E"/>
                </a:solidFill>
                <a:highlight>
                  <a:srgbClr val="FFFFFF"/>
                </a:highlight>
              </a:rPr>
              <a:t> that timer completes, it should </a:t>
            </a:r>
            <a:r>
              <a:rPr lang="en" sz="1200">
                <a:solidFill>
                  <a:srgbClr val="24292E"/>
                </a:solidFill>
                <a:highlight>
                  <a:srgbClr val="FFFFFF"/>
                </a:highlight>
              </a:rPr>
              <a:t>disappear</a:t>
            </a:r>
            <a:r>
              <a:rPr lang="en" sz="1200">
                <a:solidFill>
                  <a:srgbClr val="24292E"/>
                </a:solidFill>
                <a:highlight>
                  <a:srgbClr val="FFFFFF"/>
                </a:highlight>
              </a:rPr>
              <a:t> </a:t>
            </a:r>
            <a:r>
              <a:rPr lang="en" sz="1200">
                <a:solidFill>
                  <a:srgbClr val="D73A49"/>
                </a:solidFill>
                <a:highlight>
                  <a:srgbClr val="FFFFFF"/>
                </a:highlight>
              </a:rPr>
              <a:t>and</a:t>
            </a:r>
            <a:r>
              <a:rPr lang="en" sz="1200">
                <a:solidFill>
                  <a:srgbClr val="24292E"/>
                </a:solidFill>
                <a:highlight>
                  <a:srgbClr val="FFFFFF"/>
                </a:highlight>
              </a:rPr>
              <a:t> speed reading should begin.</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542" name="Google Shape;542;p79"/>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09-Stu_SpeedReader</a:t>
            </a:r>
            <a:r>
              <a:rPr lang="en"/>
              <a:t> | 30 mins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 Naming</a:t>
            </a:r>
            <a:endParaRPr/>
          </a:p>
        </p:txBody>
      </p:sp>
      <p:sp>
        <p:nvSpPr>
          <p:cNvPr id="149" name="Google Shape;149;p26"/>
          <p:cNvSpPr txBox="1"/>
          <p:nvPr>
            <p:ph idx="1" type="body"/>
          </p:nvPr>
        </p:nvSpPr>
        <p:spPr>
          <a:xfrm>
            <a:off x="1793475" y="1226675"/>
            <a:ext cx="5963400" cy="35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444444"/>
                </a:solidFill>
              </a:rPr>
              <a:t>Name your </a:t>
            </a:r>
            <a:r>
              <a:rPr b="1" lang="en" sz="1400">
                <a:solidFill>
                  <a:srgbClr val="444444"/>
                </a:solidFill>
              </a:rPr>
              <a:t>VERBS</a:t>
            </a:r>
            <a:r>
              <a:rPr lang="en" sz="1400">
                <a:solidFill>
                  <a:srgbClr val="444444"/>
                </a:solidFill>
              </a:rPr>
              <a:t> </a:t>
            </a:r>
            <a:endParaRPr sz="1400">
              <a:solidFill>
                <a:srgbClr val="444444"/>
              </a:solidFill>
            </a:endParaRPr>
          </a:p>
          <a:p>
            <a:pPr indent="-317500" lvl="0" marL="457200" rtl="0" algn="l">
              <a:spcBef>
                <a:spcPts val="1600"/>
              </a:spcBef>
              <a:spcAft>
                <a:spcPts val="0"/>
              </a:spcAft>
              <a:buClr>
                <a:srgbClr val="444444"/>
              </a:buClr>
              <a:buSzPts val="1400"/>
              <a:buFont typeface="Montserrat"/>
              <a:buAutoNum type="arabicPeriod"/>
            </a:pPr>
            <a:r>
              <a:rPr lang="en" sz="1400">
                <a:solidFill>
                  <a:srgbClr val="444444"/>
                </a:solidFill>
              </a:rPr>
              <a:t>Use specific names for functions</a:t>
            </a:r>
            <a:endParaRPr sz="1400">
              <a:solidFill>
                <a:srgbClr val="444444"/>
              </a:solidFill>
            </a:endParaRPr>
          </a:p>
          <a:p>
            <a:pPr indent="-317500" lvl="0" marL="457200" rtl="0" algn="l">
              <a:spcBef>
                <a:spcPts val="0"/>
              </a:spcBef>
              <a:spcAft>
                <a:spcPts val="0"/>
              </a:spcAft>
              <a:buClr>
                <a:srgbClr val="444444"/>
              </a:buClr>
              <a:buSzPts val="1400"/>
              <a:buFont typeface="Montserrat"/>
              <a:buAutoNum type="arabicPeriod"/>
            </a:pPr>
            <a:r>
              <a:rPr lang="en" sz="1400">
                <a:solidFill>
                  <a:srgbClr val="444444"/>
                </a:solidFill>
              </a:rPr>
              <a:t>Your function does something – the name should indicate what it does</a:t>
            </a:r>
            <a:endParaRPr sz="1400">
              <a:solidFill>
                <a:srgbClr val="444444"/>
              </a:solidFill>
            </a:endParaRPr>
          </a:p>
          <a:p>
            <a:pPr indent="-317500" lvl="0" marL="457200" rtl="0" algn="l">
              <a:spcBef>
                <a:spcPts val="0"/>
              </a:spcBef>
              <a:spcAft>
                <a:spcPts val="0"/>
              </a:spcAft>
              <a:buClr>
                <a:srgbClr val="444444"/>
              </a:buClr>
              <a:buSzPts val="1400"/>
              <a:buFont typeface="Arial"/>
              <a:buAutoNum type="arabicPeriod"/>
            </a:pPr>
            <a:r>
              <a:rPr lang="en" sz="1400">
                <a:solidFill>
                  <a:srgbClr val="444444"/>
                </a:solidFill>
              </a:rPr>
              <a:t>Modularity: Your function should do ~</a:t>
            </a:r>
            <a:r>
              <a:rPr b="1" lang="en" sz="1400">
                <a:solidFill>
                  <a:srgbClr val="444444"/>
                </a:solidFill>
              </a:rPr>
              <a:t>One Thing</a:t>
            </a:r>
            <a:endParaRPr b="1" sz="1400">
              <a:solidFill>
                <a:srgbClr val="444444"/>
              </a:solidFill>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0"/>
              </a:spcAft>
              <a:buNone/>
            </a:pPr>
            <a:r>
              <a:rPr lang="en" sz="1400">
                <a:solidFill>
                  <a:srgbClr val="444444"/>
                </a:solidFill>
              </a:rPr>
              <a:t>Example: </a:t>
            </a:r>
            <a:r>
              <a:rPr b="1" lang="en" sz="1400">
                <a:solidFill>
                  <a:srgbClr val="444444"/>
                </a:solidFill>
              </a:rPr>
              <a:t> </a:t>
            </a:r>
            <a:br>
              <a:rPr b="1" lang="en" sz="1400">
                <a:solidFill>
                  <a:srgbClr val="444444"/>
                </a:solidFill>
              </a:rPr>
            </a:br>
            <a:endParaRPr b="1" sz="1400">
              <a:solidFill>
                <a:srgbClr val="444444"/>
              </a:solidFill>
            </a:endParaRPr>
          </a:p>
          <a:p>
            <a:pPr indent="0" lvl="0" marL="0" rtl="0" algn="l">
              <a:spcBef>
                <a:spcPts val="0"/>
              </a:spcBef>
              <a:spcAft>
                <a:spcPts val="0"/>
              </a:spcAft>
              <a:buClr>
                <a:schemeClr val="dk1"/>
              </a:buClr>
              <a:buSzPts val="1100"/>
              <a:buFont typeface="Arial"/>
              <a:buNone/>
            </a:pPr>
            <a:r>
              <a:rPr b="1" lang="en" sz="1400">
                <a:solidFill>
                  <a:srgbClr val="444444"/>
                </a:solidFill>
                <a:latin typeface="Consolas"/>
                <a:ea typeface="Consolas"/>
                <a:cs typeface="Consolas"/>
                <a:sym typeface="Consolas"/>
              </a:rPr>
              <a:t>function resetGame(){</a:t>
            </a:r>
            <a:endParaRPr b="1" sz="1400">
              <a:solidFill>
                <a:srgbClr val="444444"/>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400">
                <a:solidFill>
                  <a:srgbClr val="444444"/>
                </a:solidFill>
                <a:latin typeface="Consolas"/>
                <a:ea typeface="Consolas"/>
                <a:cs typeface="Consolas"/>
                <a:sym typeface="Consolas"/>
              </a:rPr>
              <a:t>	//resets game</a:t>
            </a:r>
            <a:br>
              <a:rPr b="1" lang="en" sz="1400">
                <a:solidFill>
                  <a:srgbClr val="444444"/>
                </a:solidFill>
                <a:latin typeface="Consolas"/>
                <a:ea typeface="Consolas"/>
                <a:cs typeface="Consolas"/>
                <a:sym typeface="Consolas"/>
              </a:rPr>
            </a:br>
            <a:r>
              <a:rPr b="1" lang="en" sz="1400">
                <a:solidFill>
                  <a:srgbClr val="444444"/>
                </a:solidFill>
                <a:latin typeface="Consolas"/>
                <a:ea typeface="Consolas"/>
                <a:cs typeface="Consolas"/>
                <a:sym typeface="Consolas"/>
              </a:rPr>
              <a:t>}</a:t>
            </a:r>
            <a:endParaRPr b="1" sz="1400">
              <a:solidFill>
                <a:srgbClr val="444444"/>
              </a:solidFill>
              <a:latin typeface="Consolas"/>
              <a:ea typeface="Consolas"/>
              <a:cs typeface="Consolas"/>
              <a:sym typeface="Consolas"/>
            </a:endParaRPr>
          </a:p>
          <a:p>
            <a:pPr indent="0" lvl="0" marL="0" rtl="0" algn="l">
              <a:spcBef>
                <a:spcPts val="1600"/>
              </a:spcBef>
              <a:spcAft>
                <a:spcPts val="1600"/>
              </a:spcAft>
              <a:buNone/>
            </a:pPr>
            <a:r>
              <a:t/>
            </a:r>
            <a:endParaRPr sz="1400">
              <a:solidFill>
                <a:srgbClr val="444444"/>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80"/>
          <p:cNvSpPr txBox="1"/>
          <p:nvPr>
            <p:ph idx="1" type="body"/>
          </p:nvPr>
        </p:nvSpPr>
        <p:spPr>
          <a:xfrm>
            <a:off x="1345975" y="0"/>
            <a:ext cx="77979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24292E"/>
                </a:solidFill>
                <a:highlight>
                  <a:srgbClr val="FFFFFF"/>
                </a:highlight>
                <a:latin typeface="Arial"/>
                <a:ea typeface="Arial"/>
                <a:cs typeface="Arial"/>
                <a:sym typeface="Arial"/>
              </a:rPr>
              <a:t>In our </a:t>
            </a:r>
            <a:r>
              <a:rPr lang="en" sz="900">
                <a:solidFill>
                  <a:srgbClr val="24292E"/>
                </a:solidFill>
                <a:highlight>
                  <a:srgbClr val="FFFFFF"/>
                </a:highlight>
                <a:latin typeface="Consolas"/>
                <a:ea typeface="Consolas"/>
                <a:cs typeface="Consolas"/>
                <a:sym typeface="Consolas"/>
              </a:rPr>
              <a:t>prepareRead</a:t>
            </a:r>
            <a:r>
              <a:rPr lang="en" sz="900">
                <a:solidFill>
                  <a:srgbClr val="24292E"/>
                </a:solidFill>
                <a:highlight>
                  <a:srgbClr val="FFFFFF"/>
                </a:highlight>
                <a:latin typeface="Arial"/>
                <a:ea typeface="Arial"/>
                <a:cs typeface="Arial"/>
                <a:sym typeface="Arial"/>
              </a:rPr>
              <a:t> function we store our interval in a variable so we can clear it later.</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D73A49"/>
                </a:solidFill>
                <a:highlight>
                  <a:srgbClr val="F6F8FA"/>
                </a:highlight>
                <a:latin typeface="Consolas"/>
                <a:ea typeface="Consolas"/>
                <a:cs typeface="Consolas"/>
                <a:sym typeface="Consolas"/>
              </a:rPr>
              <a:t>var</a:t>
            </a:r>
            <a:r>
              <a:rPr lang="en" sz="900">
                <a:solidFill>
                  <a:srgbClr val="24292E"/>
                </a:solidFill>
                <a:highlight>
                  <a:srgbClr val="F6F8FA"/>
                </a:highlight>
                <a:latin typeface="Consolas"/>
                <a:ea typeface="Consolas"/>
                <a:cs typeface="Consolas"/>
                <a:sym typeface="Consolas"/>
              </a:rPr>
              <a:t> timeInterval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setInterval</a:t>
            </a:r>
            <a:r>
              <a:rPr lang="en" sz="900">
                <a:solidFill>
                  <a:srgbClr val="24292E"/>
                </a:solidFill>
                <a:highlight>
                  <a:srgbClr val="F6F8FA"/>
                </a:highlight>
                <a:latin typeface="Consolas"/>
                <a:ea typeface="Consolas"/>
                <a:cs typeface="Consolas"/>
                <a:sym typeface="Consolas"/>
              </a:rPr>
              <a:t>(</a:t>
            </a:r>
            <a:r>
              <a:rPr lang="en" sz="900">
                <a:solidFill>
                  <a:srgbClr val="D73A49"/>
                </a:solidFill>
                <a:highlight>
                  <a:srgbClr val="F6F8FA"/>
                </a:highlight>
                <a:latin typeface="Consolas"/>
                <a:ea typeface="Consolas"/>
                <a:cs typeface="Consolas"/>
                <a:sym typeface="Consolas"/>
              </a:rPr>
              <a:t>function</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rPr lang="en" sz="900">
                <a:solidFill>
                  <a:srgbClr val="24292E"/>
                </a:solidFill>
                <a:highlight>
                  <a:srgbClr val="FFFFFF"/>
                </a:highlight>
                <a:latin typeface="Arial"/>
                <a:ea typeface="Arial"/>
                <a:cs typeface="Arial"/>
                <a:sym typeface="Arial"/>
              </a:rPr>
              <a:t>When the timer has run out, we empty the </a:t>
            </a:r>
            <a:r>
              <a:rPr lang="en" sz="900">
                <a:solidFill>
                  <a:srgbClr val="24292E"/>
                </a:solidFill>
                <a:highlight>
                  <a:srgbClr val="FFFFFF"/>
                </a:highlight>
                <a:latin typeface="Consolas"/>
                <a:ea typeface="Consolas"/>
                <a:cs typeface="Consolas"/>
                <a:sym typeface="Consolas"/>
              </a:rPr>
              <a:t>textContent</a:t>
            </a:r>
            <a:r>
              <a:rPr lang="en" sz="900">
                <a:solidFill>
                  <a:srgbClr val="24292E"/>
                </a:solidFill>
                <a:highlight>
                  <a:srgbClr val="FFFFFF"/>
                </a:highlight>
                <a:latin typeface="Arial"/>
                <a:ea typeface="Arial"/>
                <a:cs typeface="Arial"/>
                <a:sym typeface="Arial"/>
              </a:rPr>
              <a:t> of the </a:t>
            </a:r>
            <a:r>
              <a:rPr lang="en" sz="900">
                <a:solidFill>
                  <a:srgbClr val="24292E"/>
                </a:solidFill>
                <a:highlight>
                  <a:srgbClr val="FFFFFF"/>
                </a:highlight>
                <a:latin typeface="Consolas"/>
                <a:ea typeface="Consolas"/>
                <a:cs typeface="Consolas"/>
                <a:sym typeface="Consolas"/>
              </a:rPr>
              <a:t>timerEl</a:t>
            </a:r>
            <a:r>
              <a:rPr lang="en" sz="900">
                <a:solidFill>
                  <a:srgbClr val="24292E"/>
                </a:solidFill>
                <a:highlight>
                  <a:srgbClr val="FFFFFF"/>
                </a:highlight>
                <a:latin typeface="Arial"/>
                <a:ea typeface="Arial"/>
                <a:cs typeface="Arial"/>
                <a:sym typeface="Arial"/>
              </a:rPr>
              <a:t> and then execute our </a:t>
            </a:r>
            <a:r>
              <a:rPr lang="en" sz="900">
                <a:solidFill>
                  <a:srgbClr val="24292E"/>
                </a:solidFill>
                <a:highlight>
                  <a:srgbClr val="FFFFFF"/>
                </a:highlight>
                <a:latin typeface="Consolas"/>
                <a:ea typeface="Consolas"/>
                <a:cs typeface="Consolas"/>
                <a:sym typeface="Consolas"/>
              </a:rPr>
              <a:t>speedRead</a:t>
            </a:r>
            <a:r>
              <a:rPr lang="en" sz="900">
                <a:solidFill>
                  <a:srgbClr val="24292E"/>
                </a:solidFill>
                <a:highlight>
                  <a:srgbClr val="FFFFFF"/>
                </a:highlight>
                <a:latin typeface="Arial"/>
                <a:ea typeface="Arial"/>
                <a:cs typeface="Arial"/>
                <a:sym typeface="Arial"/>
              </a:rPr>
              <a:t> function.</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D73A49"/>
                </a:solidFill>
                <a:highlight>
                  <a:srgbClr val="F6F8FA"/>
                </a:highlight>
                <a:latin typeface="Consolas"/>
                <a:ea typeface="Consolas"/>
                <a:cs typeface="Consolas"/>
                <a:sym typeface="Consolas"/>
              </a:rPr>
              <a:t>if</a:t>
            </a:r>
            <a:r>
              <a:rPr lang="en" sz="900">
                <a:solidFill>
                  <a:srgbClr val="24292E"/>
                </a:solidFill>
                <a:highlight>
                  <a:srgbClr val="F6F8FA"/>
                </a:highlight>
                <a:latin typeface="Consolas"/>
                <a:ea typeface="Consolas"/>
                <a:cs typeface="Consolas"/>
                <a:sym typeface="Consolas"/>
              </a:rPr>
              <a:t> (timeLeft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0</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timerEl.textContent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 "</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a:t>
            </a:r>
            <a:r>
              <a:rPr lang="en" sz="900">
                <a:solidFill>
                  <a:srgbClr val="6F42C1"/>
                </a:solidFill>
                <a:highlight>
                  <a:srgbClr val="F6F8FA"/>
                </a:highlight>
                <a:latin typeface="Consolas"/>
                <a:ea typeface="Consolas"/>
                <a:cs typeface="Consolas"/>
                <a:sym typeface="Consolas"/>
              </a:rPr>
              <a:t>speedRead</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clearInterval</a:t>
            </a:r>
            <a:r>
              <a:rPr lang="en" sz="900">
                <a:solidFill>
                  <a:srgbClr val="24292E"/>
                </a:solidFill>
                <a:highlight>
                  <a:srgbClr val="F6F8FA"/>
                </a:highlight>
                <a:latin typeface="Consolas"/>
                <a:ea typeface="Consolas"/>
                <a:cs typeface="Consolas"/>
                <a:sym typeface="Consolas"/>
              </a:rPr>
              <a:t>(timeInterval);</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rPr lang="en" sz="900">
                <a:solidFill>
                  <a:srgbClr val="24292E"/>
                </a:solidFill>
                <a:highlight>
                  <a:srgbClr val="FFFFFF"/>
                </a:highlight>
                <a:latin typeface="Arial"/>
                <a:ea typeface="Arial"/>
                <a:cs typeface="Arial"/>
                <a:sym typeface="Arial"/>
              </a:rPr>
              <a:t>We used a prompt to ask the user to enter the speed at which they would like to read, we passed that response in as the second argument of our </a:t>
            </a:r>
            <a:r>
              <a:rPr lang="en" sz="900">
                <a:solidFill>
                  <a:srgbClr val="24292E"/>
                </a:solidFill>
                <a:highlight>
                  <a:srgbClr val="FFFFFF"/>
                </a:highlight>
                <a:latin typeface="Consolas"/>
                <a:ea typeface="Consolas"/>
                <a:cs typeface="Consolas"/>
                <a:sym typeface="Consolas"/>
              </a:rPr>
              <a:t>speedRead</a:t>
            </a:r>
            <a:r>
              <a:rPr lang="en" sz="900">
                <a:solidFill>
                  <a:srgbClr val="24292E"/>
                </a:solidFill>
                <a:highlight>
                  <a:srgbClr val="FFFFFF"/>
                </a:highlight>
                <a:latin typeface="Arial"/>
                <a:ea typeface="Arial"/>
                <a:cs typeface="Arial"/>
                <a:sym typeface="Arial"/>
              </a:rPr>
              <a:t> setInterval.</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speed);</a:t>
            </a:r>
            <a:endParaRPr sz="9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rPr lang="en" sz="900">
                <a:solidFill>
                  <a:srgbClr val="24292E"/>
                </a:solidFill>
                <a:highlight>
                  <a:srgbClr val="FFFFFF"/>
                </a:highlight>
                <a:latin typeface="Arial"/>
                <a:ea typeface="Arial"/>
                <a:cs typeface="Arial"/>
                <a:sym typeface="Arial"/>
              </a:rPr>
              <a:t>As opposed to a fixed value, i.e.,</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1000</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rPr lang="en" sz="900">
                <a:solidFill>
                  <a:srgbClr val="24292E"/>
                </a:solidFill>
                <a:highlight>
                  <a:srgbClr val="FFFFFF"/>
                </a:highlight>
                <a:latin typeface="Arial"/>
                <a:ea typeface="Arial"/>
                <a:cs typeface="Arial"/>
                <a:sym typeface="Arial"/>
              </a:rPr>
              <a:t>In the beginning of our </a:t>
            </a:r>
            <a:r>
              <a:rPr lang="en" sz="900">
                <a:solidFill>
                  <a:srgbClr val="24292E"/>
                </a:solidFill>
                <a:highlight>
                  <a:srgbClr val="FFFFFF"/>
                </a:highlight>
                <a:latin typeface="Consolas"/>
                <a:ea typeface="Consolas"/>
                <a:cs typeface="Consolas"/>
                <a:sym typeface="Consolas"/>
              </a:rPr>
              <a:t>speedRead</a:t>
            </a:r>
            <a:r>
              <a:rPr lang="en" sz="900">
                <a:solidFill>
                  <a:srgbClr val="24292E"/>
                </a:solidFill>
                <a:highlight>
                  <a:srgbClr val="FFFFFF"/>
                </a:highlight>
                <a:latin typeface="Arial"/>
                <a:ea typeface="Arial"/>
                <a:cs typeface="Arial"/>
                <a:sym typeface="Arial"/>
              </a:rPr>
              <a:t> function we append our </a:t>
            </a:r>
            <a:r>
              <a:rPr lang="en" sz="900">
                <a:solidFill>
                  <a:srgbClr val="24292E"/>
                </a:solidFill>
                <a:highlight>
                  <a:srgbClr val="FFFFFF"/>
                </a:highlight>
                <a:latin typeface="Consolas"/>
                <a:ea typeface="Consolas"/>
                <a:cs typeface="Consolas"/>
                <a:sym typeface="Consolas"/>
              </a:rPr>
              <a:t>bodyEl</a:t>
            </a:r>
            <a:r>
              <a:rPr lang="en" sz="900">
                <a:solidFill>
                  <a:srgbClr val="24292E"/>
                </a:solidFill>
                <a:highlight>
                  <a:srgbClr val="FFFFFF"/>
                </a:highlight>
                <a:latin typeface="Arial"/>
                <a:ea typeface="Arial"/>
                <a:cs typeface="Arial"/>
                <a:sym typeface="Arial"/>
              </a:rPr>
              <a:t>, generated via </a:t>
            </a:r>
            <a:r>
              <a:rPr lang="en" sz="900">
                <a:solidFill>
                  <a:srgbClr val="24292E"/>
                </a:solidFill>
                <a:highlight>
                  <a:srgbClr val="FFFFFF"/>
                </a:highlight>
                <a:latin typeface="Consolas"/>
                <a:ea typeface="Consolas"/>
                <a:cs typeface="Consolas"/>
                <a:sym typeface="Consolas"/>
              </a:rPr>
              <a:t>createElement</a:t>
            </a:r>
            <a:r>
              <a:rPr lang="en" sz="900">
                <a:solidFill>
                  <a:srgbClr val="24292E"/>
                </a:solidFill>
                <a:highlight>
                  <a:srgbClr val="FFFFFF"/>
                </a:highlight>
                <a:latin typeface="Arial"/>
                <a:ea typeface="Arial"/>
                <a:cs typeface="Arial"/>
                <a:sym typeface="Arial"/>
              </a:rPr>
              <a:t>, to the </a:t>
            </a:r>
            <a:r>
              <a:rPr lang="en" sz="900">
                <a:solidFill>
                  <a:srgbClr val="24292E"/>
                </a:solidFill>
                <a:highlight>
                  <a:srgbClr val="FFFFFF"/>
                </a:highlight>
                <a:latin typeface="Consolas"/>
                <a:ea typeface="Consolas"/>
                <a:cs typeface="Consolas"/>
                <a:sym typeface="Consolas"/>
              </a:rPr>
              <a:t>mainEl</a:t>
            </a:r>
            <a:r>
              <a:rPr lang="en" sz="900">
                <a:solidFill>
                  <a:srgbClr val="24292E"/>
                </a:solidFill>
                <a:highlight>
                  <a:srgbClr val="FFFFFF"/>
                </a:highlight>
                <a:latin typeface="Arial"/>
                <a:ea typeface="Arial"/>
                <a:cs typeface="Arial"/>
                <a:sym typeface="Arial"/>
              </a:rPr>
              <a:t> of our HTML page.</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mainEl.</a:t>
            </a:r>
            <a:r>
              <a:rPr lang="en" sz="900">
                <a:solidFill>
                  <a:srgbClr val="005CC5"/>
                </a:solidFill>
                <a:highlight>
                  <a:srgbClr val="F6F8FA"/>
                </a:highlight>
                <a:latin typeface="Consolas"/>
                <a:ea typeface="Consolas"/>
                <a:cs typeface="Consolas"/>
                <a:sym typeface="Consolas"/>
              </a:rPr>
              <a:t>append</a:t>
            </a:r>
            <a:r>
              <a:rPr lang="en" sz="900">
                <a:solidFill>
                  <a:srgbClr val="24292E"/>
                </a:solidFill>
                <a:highlight>
                  <a:srgbClr val="F6F8FA"/>
                </a:highlight>
                <a:latin typeface="Consolas"/>
                <a:ea typeface="Consolas"/>
                <a:cs typeface="Consolas"/>
                <a:sym typeface="Consolas"/>
              </a:rPr>
              <a:t>(bodyEl);</a:t>
            </a:r>
            <a:endParaRPr sz="900">
              <a:solidFill>
                <a:srgbClr val="24292E"/>
              </a:solidFill>
              <a:highlight>
                <a:srgbClr val="F6F8FA"/>
              </a:highlight>
              <a:latin typeface="Consolas"/>
              <a:ea typeface="Consolas"/>
              <a:cs typeface="Consolas"/>
              <a:sym typeface="Consolas"/>
            </a:endParaRPr>
          </a:p>
          <a:p>
            <a:pPr indent="-285750" lvl="0" marL="457200" rtl="0" algn="l">
              <a:spcBef>
                <a:spcPts val="1200"/>
              </a:spcBef>
              <a:spcAft>
                <a:spcPts val="0"/>
              </a:spcAft>
              <a:buClr>
                <a:srgbClr val="24292E"/>
              </a:buClr>
              <a:buSzPts val="900"/>
              <a:buFont typeface="Arial"/>
              <a:buChar char="●"/>
            </a:pPr>
            <a:r>
              <a:rPr lang="en" sz="900">
                <a:solidFill>
                  <a:srgbClr val="24292E"/>
                </a:solidFill>
                <a:highlight>
                  <a:srgbClr val="FFFFFF"/>
                </a:highlight>
                <a:latin typeface="Arial"/>
                <a:ea typeface="Arial"/>
                <a:cs typeface="Arial"/>
                <a:sym typeface="Arial"/>
              </a:rPr>
              <a:t>We use an </a:t>
            </a:r>
            <a:r>
              <a:rPr lang="en" sz="900">
                <a:solidFill>
                  <a:srgbClr val="24292E"/>
                </a:solidFill>
                <a:highlight>
                  <a:srgbClr val="FFFFFF"/>
                </a:highlight>
                <a:latin typeface="Consolas"/>
                <a:ea typeface="Consolas"/>
                <a:cs typeface="Consolas"/>
                <a:sym typeface="Consolas"/>
              </a:rPr>
              <a:t>if</a:t>
            </a:r>
            <a:r>
              <a:rPr lang="en" sz="900">
                <a:solidFill>
                  <a:srgbClr val="24292E"/>
                </a:solidFill>
                <a:highlight>
                  <a:srgbClr val="FFFFFF"/>
                </a:highlight>
                <a:latin typeface="Arial"/>
                <a:ea typeface="Arial"/>
                <a:cs typeface="Arial"/>
                <a:sym typeface="Arial"/>
              </a:rPr>
              <a:t> statement to check whether the piece we are reading is over. When </a:t>
            </a:r>
            <a:r>
              <a:rPr lang="en" sz="900">
                <a:solidFill>
                  <a:srgbClr val="24292E"/>
                </a:solidFill>
                <a:highlight>
                  <a:srgbClr val="FFFFFF"/>
                </a:highlight>
                <a:latin typeface="Consolas"/>
                <a:ea typeface="Consolas"/>
                <a:cs typeface="Consolas"/>
                <a:sym typeface="Consolas"/>
              </a:rPr>
              <a:t>words[i]</a:t>
            </a:r>
            <a:r>
              <a:rPr lang="en" sz="900">
                <a:solidFill>
                  <a:srgbClr val="24292E"/>
                </a:solidFill>
                <a:highlight>
                  <a:srgbClr val="FFFFFF"/>
                </a:highlight>
                <a:latin typeface="Arial"/>
                <a:ea typeface="Arial"/>
                <a:cs typeface="Arial"/>
                <a:sym typeface="Arial"/>
              </a:rPr>
              <a:t> begins to evaluate to undefined and not a word, we terminate the interval via </a:t>
            </a:r>
            <a:r>
              <a:rPr lang="en" sz="900">
                <a:solidFill>
                  <a:srgbClr val="24292E"/>
                </a:solidFill>
                <a:highlight>
                  <a:srgbClr val="FFFFFF"/>
                </a:highlight>
                <a:latin typeface="Consolas"/>
                <a:ea typeface="Consolas"/>
                <a:cs typeface="Consolas"/>
                <a:sym typeface="Consolas"/>
              </a:rPr>
              <a:t>clearInterval</a:t>
            </a:r>
            <a:r>
              <a:rPr lang="en" sz="900">
                <a:solidFill>
                  <a:srgbClr val="24292E"/>
                </a:solidFill>
                <a:highlight>
                  <a:srgbClr val="FFFFFF"/>
                </a:highlight>
                <a:latin typeface="Arial"/>
                <a:ea typeface="Arial"/>
                <a:cs typeface="Arial"/>
                <a:sym typeface="Arial"/>
              </a:rPr>
              <a:t>. As long as </a:t>
            </a:r>
            <a:r>
              <a:rPr lang="en" sz="900">
                <a:solidFill>
                  <a:srgbClr val="24292E"/>
                </a:solidFill>
                <a:highlight>
                  <a:srgbClr val="FFFFFF"/>
                </a:highlight>
                <a:latin typeface="Consolas"/>
                <a:ea typeface="Consolas"/>
                <a:cs typeface="Consolas"/>
                <a:sym typeface="Consolas"/>
              </a:rPr>
              <a:t>words[i]</a:t>
            </a:r>
            <a:r>
              <a:rPr lang="en" sz="900">
                <a:solidFill>
                  <a:srgbClr val="24292E"/>
                </a:solidFill>
                <a:highlight>
                  <a:srgbClr val="FFFFFF"/>
                </a:highlight>
                <a:latin typeface="Arial"/>
                <a:ea typeface="Arial"/>
                <a:cs typeface="Arial"/>
                <a:sym typeface="Arial"/>
              </a:rPr>
              <a:t> evaluates to a word from our array, we make the content of our </a:t>
            </a:r>
            <a:r>
              <a:rPr lang="en" sz="900">
                <a:solidFill>
                  <a:srgbClr val="24292E"/>
                </a:solidFill>
                <a:highlight>
                  <a:srgbClr val="FFFFFF"/>
                </a:highlight>
                <a:latin typeface="Consolas"/>
                <a:ea typeface="Consolas"/>
                <a:cs typeface="Consolas"/>
                <a:sym typeface="Consolas"/>
              </a:rPr>
              <a:t>mainEl</a:t>
            </a:r>
            <a:r>
              <a:rPr lang="en" sz="900">
                <a:solidFill>
                  <a:srgbClr val="24292E"/>
                </a:solidFill>
                <a:highlight>
                  <a:srgbClr val="FFFFFF"/>
                </a:highlight>
                <a:latin typeface="Arial"/>
                <a:ea typeface="Arial"/>
                <a:cs typeface="Arial"/>
                <a:sym typeface="Arial"/>
              </a:rPr>
              <a:t> reflect that.</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800">
                <a:solidFill>
                  <a:srgbClr val="D73A49"/>
                </a:solidFill>
                <a:highlight>
                  <a:srgbClr val="F6F8FA"/>
                </a:highlight>
                <a:latin typeface="Consolas"/>
                <a:ea typeface="Consolas"/>
                <a:cs typeface="Consolas"/>
                <a:sym typeface="Consolas"/>
              </a:rPr>
              <a:t>if</a:t>
            </a:r>
            <a:r>
              <a:rPr lang="en" sz="800">
                <a:solidFill>
                  <a:srgbClr val="24292E"/>
                </a:solidFill>
                <a:highlight>
                  <a:srgbClr val="F6F8FA"/>
                </a:highlight>
                <a:latin typeface="Consolas"/>
                <a:ea typeface="Consolas"/>
                <a:cs typeface="Consolas"/>
                <a:sym typeface="Consolas"/>
              </a:rPr>
              <a:t> (words[i] </a:t>
            </a:r>
            <a:r>
              <a:rPr lang="en" sz="800">
                <a:solidFill>
                  <a:srgbClr val="D73A49"/>
                </a:solidFill>
                <a:highlight>
                  <a:srgbClr val="F6F8FA"/>
                </a:highlight>
                <a:latin typeface="Consolas"/>
                <a:ea typeface="Consolas"/>
                <a:cs typeface="Consolas"/>
                <a:sym typeface="Consolas"/>
              </a:rPr>
              <a:t>===</a:t>
            </a:r>
            <a:r>
              <a:rPr lang="en" sz="800">
                <a:solidFill>
                  <a:srgbClr val="24292E"/>
                </a:solidFill>
                <a:highlight>
                  <a:srgbClr val="F6F8FA"/>
                </a:highlight>
                <a:latin typeface="Consolas"/>
                <a:ea typeface="Consolas"/>
                <a:cs typeface="Consolas"/>
                <a:sym typeface="Consolas"/>
              </a:rPr>
              <a:t> </a:t>
            </a:r>
            <a:r>
              <a:rPr lang="en" sz="800">
                <a:solidFill>
                  <a:srgbClr val="005CC5"/>
                </a:solidFill>
                <a:highlight>
                  <a:srgbClr val="F6F8FA"/>
                </a:highlight>
                <a:latin typeface="Consolas"/>
                <a:ea typeface="Consolas"/>
                <a:cs typeface="Consolas"/>
                <a:sym typeface="Consolas"/>
              </a:rPr>
              <a:t>undefined</a:t>
            </a:r>
            <a:r>
              <a:rPr lang="en" sz="800">
                <a:solidFill>
                  <a:srgbClr val="24292E"/>
                </a:solidFill>
                <a:highlight>
                  <a:srgbClr val="F6F8FA"/>
                </a:highlight>
                <a:latin typeface="Consolas"/>
                <a:ea typeface="Consolas"/>
                <a:cs typeface="Consolas"/>
                <a:sym typeface="Consolas"/>
              </a:rPr>
              <a:t>) {</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  </a:t>
            </a:r>
            <a:r>
              <a:rPr lang="en" sz="800">
                <a:solidFill>
                  <a:srgbClr val="005CC5"/>
                </a:solidFill>
                <a:highlight>
                  <a:srgbClr val="F6F8FA"/>
                </a:highlight>
                <a:latin typeface="Consolas"/>
                <a:ea typeface="Consolas"/>
                <a:cs typeface="Consolas"/>
                <a:sym typeface="Consolas"/>
              </a:rPr>
              <a:t>clearInterval</a:t>
            </a:r>
            <a:r>
              <a:rPr lang="en" sz="800">
                <a:solidFill>
                  <a:srgbClr val="24292E"/>
                </a:solidFill>
                <a:highlight>
                  <a:srgbClr val="F6F8FA"/>
                </a:highlight>
                <a:latin typeface="Consolas"/>
                <a:ea typeface="Consolas"/>
                <a:cs typeface="Consolas"/>
                <a:sym typeface="Consolas"/>
              </a:rPr>
              <a:t>(poemInterval);</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else</a:t>
            </a:r>
            <a:r>
              <a:rPr lang="en" sz="800">
                <a:solidFill>
                  <a:srgbClr val="24292E"/>
                </a:solidFill>
                <a:highlight>
                  <a:srgbClr val="F6F8FA"/>
                </a:highlight>
                <a:latin typeface="Consolas"/>
                <a:ea typeface="Consolas"/>
                <a:cs typeface="Consolas"/>
                <a:sym typeface="Consolas"/>
              </a:rPr>
              <a:t> {</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  mainEl.textContent </a:t>
            </a:r>
            <a:r>
              <a:rPr lang="en" sz="800">
                <a:solidFill>
                  <a:srgbClr val="D73A49"/>
                </a:solidFill>
                <a:highlight>
                  <a:srgbClr val="F6F8FA"/>
                </a:highlight>
                <a:latin typeface="Consolas"/>
                <a:ea typeface="Consolas"/>
                <a:cs typeface="Consolas"/>
                <a:sym typeface="Consolas"/>
              </a:rPr>
              <a:t>=</a:t>
            </a:r>
            <a:r>
              <a:rPr lang="en" sz="800">
                <a:solidFill>
                  <a:srgbClr val="24292E"/>
                </a:solidFill>
                <a:highlight>
                  <a:srgbClr val="F6F8FA"/>
                </a:highlight>
                <a:latin typeface="Consolas"/>
                <a:ea typeface="Consolas"/>
                <a:cs typeface="Consolas"/>
                <a:sym typeface="Consolas"/>
              </a:rPr>
              <a:t> words[i];</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  i</a:t>
            </a:r>
            <a:r>
              <a:rPr lang="en" sz="800">
                <a:solidFill>
                  <a:srgbClr val="D73A49"/>
                </a:solidFill>
                <a:highlight>
                  <a:srgbClr val="F6F8FA"/>
                </a:highlight>
                <a:latin typeface="Consolas"/>
                <a:ea typeface="Consolas"/>
                <a:cs typeface="Consolas"/>
                <a:sym typeface="Consolas"/>
              </a:rPr>
              <a:t>++</a:t>
            </a:r>
            <a:r>
              <a:rPr lang="en" sz="800">
                <a:solidFill>
                  <a:srgbClr val="24292E"/>
                </a:solidFill>
                <a:highlight>
                  <a:srgbClr val="F6F8FA"/>
                </a:highlight>
                <a:latin typeface="Consolas"/>
                <a:ea typeface="Consolas"/>
                <a:cs typeface="Consolas"/>
                <a:sym typeface="Consolas"/>
              </a:rPr>
              <a:t>;</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548" name="Google Shape;548;p80"/>
          <p:cNvSpPr txBox="1"/>
          <p:nvPr>
            <p:ph type="title"/>
          </p:nvPr>
        </p:nvSpPr>
        <p:spPr>
          <a:xfrm>
            <a:off x="4318300" y="4172300"/>
            <a:ext cx="48255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a:t>
            </a:r>
            <a:r>
              <a:rPr lang="en"/>
              <a:t>: 09-Stu_SpeedReader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552" name="Shape 552"/>
        <p:cNvGrpSpPr/>
        <p:nvPr/>
      </p:nvGrpSpPr>
      <p:grpSpPr>
        <a:xfrm>
          <a:off x="0" y="0"/>
          <a:ext cx="0" cy="0"/>
          <a:chOff x="0" y="0"/>
          <a:chExt cx="0" cy="0"/>
        </a:xfrm>
      </p:grpSpPr>
      <p:sp>
        <p:nvSpPr>
          <p:cNvPr id="553" name="Google Shape;553;p81"/>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Arial"/>
                <a:ea typeface="Arial"/>
                <a:cs typeface="Arial"/>
                <a:sym typeface="Arial"/>
              </a:rPr>
              <a:t>Events and Event Handling…</a:t>
            </a:r>
            <a:endParaRPr>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latin typeface="Arial"/>
                <a:ea typeface="Arial"/>
                <a:cs typeface="Arial"/>
                <a:sym typeface="Arial"/>
              </a:rPr>
              <a:t>To be Continued</a:t>
            </a:r>
            <a:endParaRPr>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554" name="Google Shape;554;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82"/>
          <p:cNvSpPr txBox="1"/>
          <p:nvPr>
            <p:ph type="title"/>
          </p:nvPr>
        </p:nvSpPr>
        <p:spPr>
          <a:xfrm>
            <a:off x="0" y="1940825"/>
            <a:ext cx="9144000" cy="9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Homework Intro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Pseudo Coding</a:t>
            </a:r>
            <a:endParaRPr/>
          </a:p>
        </p:txBody>
      </p:sp>
      <p:sp>
        <p:nvSpPr>
          <p:cNvPr id="155" name="Google Shape;155;p27"/>
          <p:cNvSpPr txBox="1"/>
          <p:nvPr>
            <p:ph idx="1" type="body"/>
          </p:nvPr>
        </p:nvSpPr>
        <p:spPr>
          <a:xfrm>
            <a:off x="1793475" y="1226663"/>
            <a:ext cx="6616800" cy="35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Plan your Track/ Stay on Track</a:t>
            </a:r>
            <a:br>
              <a:rPr lang="en" sz="1400"/>
            </a:br>
            <a:r>
              <a:rPr lang="en" sz="1400"/>
              <a:t>a notation resembling a simplified programming language, used in program design.</a:t>
            </a:r>
            <a:endParaRPr sz="1400"/>
          </a:p>
          <a:p>
            <a:pPr indent="0" lvl="0" marL="0" rtl="0" algn="l">
              <a:spcBef>
                <a:spcPts val="1600"/>
              </a:spcBef>
              <a:spcAft>
                <a:spcPts val="1600"/>
              </a:spcAft>
              <a:buNone/>
            </a:pPr>
            <a:r>
              <a:t/>
            </a:r>
            <a:endParaRPr sz="1400"/>
          </a:p>
        </p:txBody>
      </p:sp>
      <p:pic>
        <p:nvPicPr>
          <p:cNvPr id="156" name="Google Shape;156;p27"/>
          <p:cNvPicPr preferRelativeResize="0"/>
          <p:nvPr/>
        </p:nvPicPr>
        <p:blipFill rotWithShape="1">
          <a:blip r:embed="rId3">
            <a:alphaModFix/>
          </a:blip>
          <a:srcRect b="26242" l="0" r="1107" t="28982"/>
          <a:stretch/>
        </p:blipFill>
        <p:spPr>
          <a:xfrm>
            <a:off x="2055150" y="2334725"/>
            <a:ext cx="5557450" cy="1885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0" y="2150850"/>
            <a:ext cx="914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Montserrat Medium"/>
                <a:ea typeface="Montserrat Medium"/>
                <a:cs typeface="Montserrat Medium"/>
                <a:sym typeface="Montserrat Medium"/>
              </a:rPr>
              <a:t>Events and Event Handling </a:t>
            </a:r>
            <a:endParaRPr i="1">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165" name="Shape 165"/>
        <p:cNvGrpSpPr/>
        <p:nvPr/>
      </p:nvGrpSpPr>
      <p:grpSpPr>
        <a:xfrm>
          <a:off x="0" y="0"/>
          <a:ext cx="0" cy="0"/>
          <a:chOff x="0" y="0"/>
          <a:chExt cx="0" cy="0"/>
        </a:xfrm>
      </p:grpSpPr>
      <p:sp>
        <p:nvSpPr>
          <p:cNvPr id="166" name="Google Shape;166;p29"/>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Arial"/>
                <a:ea typeface="Arial"/>
                <a:cs typeface="Arial"/>
                <a:sym typeface="Arial"/>
              </a:rPr>
              <a:t>Window Object &amp; Scope</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167" name="Google Shape;167;p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otcamp">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